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6" r:id="rId2"/>
    <p:sldId id="257" r:id="rId3"/>
    <p:sldId id="268" r:id="rId4"/>
    <p:sldId id="269" r:id="rId5"/>
    <p:sldId id="300" r:id="rId6"/>
    <p:sldId id="260" r:id="rId7"/>
    <p:sldId id="270" r:id="rId8"/>
    <p:sldId id="271" r:id="rId9"/>
    <p:sldId id="273" r:id="rId10"/>
    <p:sldId id="275" r:id="rId11"/>
    <p:sldId id="295" r:id="rId12"/>
    <p:sldId id="296" r:id="rId13"/>
    <p:sldId id="297" r:id="rId14"/>
    <p:sldId id="303" r:id="rId15"/>
    <p:sldId id="298" r:id="rId16"/>
    <p:sldId id="284" r:id="rId17"/>
    <p:sldId id="293" r:id="rId18"/>
    <p:sldId id="299" r:id="rId19"/>
    <p:sldId id="288" r:id="rId20"/>
    <p:sldId id="289" r:id="rId21"/>
    <p:sldId id="290" r:id="rId22"/>
    <p:sldId id="291" r:id="rId23"/>
    <p:sldId id="302" r:id="rId24"/>
    <p:sldId id="292" r:id="rId25"/>
    <p:sldId id="301" r:id="rId26"/>
    <p:sldId id="304" r:id="rId27"/>
    <p:sldId id="26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3"/>
    <p:restoredTop sz="68649"/>
  </p:normalViewPr>
  <p:slideViewPr>
    <p:cSldViewPr snapToGrid="0">
      <p:cViewPr varScale="1">
        <p:scale>
          <a:sx n="42" d="100"/>
          <a:sy n="42" d="100"/>
        </p:scale>
        <p:origin x="184" y="968"/>
      </p:cViewPr>
      <p:guideLst/>
    </p:cSldViewPr>
  </p:slideViewPr>
  <p:notesTextViewPr>
    <p:cViewPr>
      <p:scale>
        <a:sx n="120" d="100"/>
        <a:sy n="1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31T02:50:52.480"/>
    </inkml:context>
    <inkml:brush xml:id="br0">
      <inkml:brushProperty name="width" value="0.35" units="cm"/>
      <inkml:brushProperty name="height" value="0.35" units="cm"/>
      <inkml:brushProperty name="color" value="#FEFEFE"/>
    </inkml:brush>
  </inkml:definitions>
  <inkml:trace contextRef="#ctx0" brushRef="#br0">152 0 24575,'0'51'0,"0"2"0,-8 21 0,1-21 0,-15 28 0,5-12 0,-11 0 0,18 14 0,-13-39 0,15 9 0,-4-28 0,1-5 0,10-5 0,-4-9 0,41-21 0,0-12 0,35-36 0,-18 8 0,9-22 0,-7 13 0,8-8 0,-8 2 0,-11 19 0,-10 3 0,-15 22 0,-1-3 0,-8 17 0,1 0 0,-31 39 0,0 0 0,-23 26 0,11-20 0,-4 9 0,15-16 0,-7 4 0,17-14 0,0-5 0,5-1 0,-3-4 0,7-24 0,-2 8 0,4-19 0,0 24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302F3F-2A49-294F-B22C-54EB3E983C1C}" type="datetimeFigureOut">
              <a:rPr lang="pl-PL" smtClean="0"/>
              <a:t>6.12.2024</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B44F9-F580-E94A-8963-EF3A02FC8C03}" type="slidenum">
              <a:rPr lang="pl-PL" smtClean="0"/>
              <a:t>‹#›</a:t>
            </a:fld>
            <a:endParaRPr lang="pl-PL"/>
          </a:p>
        </p:txBody>
      </p:sp>
    </p:spTree>
    <p:extLst>
      <p:ext uri="{BB962C8B-B14F-4D97-AF65-F5344CB8AC3E}">
        <p14:creationId xmlns:p14="http://schemas.microsoft.com/office/powerpoint/2010/main" val="1333618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presentation I will talk about exploring microglial heterogeneity and the transcriptomics insights into maternal stress responses </a:t>
            </a:r>
          </a:p>
        </p:txBody>
      </p:sp>
      <p:sp>
        <p:nvSpPr>
          <p:cNvPr id="4" name="Slide Number Placeholder 3"/>
          <p:cNvSpPr>
            <a:spLocks noGrp="1"/>
          </p:cNvSpPr>
          <p:nvPr>
            <p:ph type="sldNum" sz="quarter" idx="5"/>
          </p:nvPr>
        </p:nvSpPr>
        <p:spPr/>
        <p:txBody>
          <a:bodyPr/>
          <a:lstStyle/>
          <a:p>
            <a:fld id="{0E3B44F9-F580-E94A-8963-EF3A02FC8C03}" type="slidenum">
              <a:rPr lang="pl-PL" smtClean="0"/>
              <a:t>1</a:t>
            </a:fld>
            <a:endParaRPr lang="pl-PL"/>
          </a:p>
        </p:txBody>
      </p:sp>
    </p:spTree>
    <p:extLst>
      <p:ext uri="{BB962C8B-B14F-4D97-AF65-F5344CB8AC3E}">
        <p14:creationId xmlns:p14="http://schemas.microsoft.com/office/powerpoint/2010/main" val="2575846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A3838"/>
                </a:solidFill>
                <a:effectLst/>
                <a:latin typeface="Calibri" panose="020F0502020204030204" pitchFamily="34" charset="0"/>
              </a:rPr>
              <a:t>As mentioned before I then clustered my data based on similarities in gene expression and </a:t>
            </a:r>
            <a:r>
              <a:rPr lang="en-US" sz="1000" dirty="0">
                <a:solidFill>
                  <a:srgbClr val="3A3838"/>
                </a:solidFill>
                <a:effectLst/>
                <a:latin typeface="Calibri" panose="020F0502020204030204" pitchFamily="34" charset="0"/>
              </a:rPr>
              <a:t>performed the UMAP </a:t>
            </a:r>
            <a:endParaRPr lang="en-US" dirty="0"/>
          </a:p>
          <a:p>
            <a:endParaRPr lang="en-US" dirty="0"/>
          </a:p>
          <a:p>
            <a:endParaRPr lang="en-US" dirty="0"/>
          </a:p>
          <a:p>
            <a:pPr marL="457200" lvl="1" indent="0" rtl="0" fontAlgn="ctr">
              <a:buFont typeface="Arial" panose="020B0604020202020204" pitchFamily="34" charset="0"/>
              <a:buNone/>
            </a:pPr>
            <a:endParaRPr lang="en-US" sz="1000" dirty="0">
              <a:solidFill>
                <a:srgbClr val="3A3838"/>
              </a:solidFill>
              <a:effectLst/>
              <a:latin typeface="Calibri" panose="020F0502020204030204" pitchFamily="34" charset="0"/>
            </a:endParaRPr>
          </a:p>
          <a:p>
            <a:endParaRPr lang="en-US" dirty="0"/>
          </a:p>
          <a:p>
            <a:pPr marL="0" marR="0"/>
            <a:endParaRPr lang="en-US" sz="1200" dirty="0">
              <a:solidFill>
                <a:srgbClr val="3A3838"/>
              </a:solidFill>
              <a:effectLst/>
              <a:latin typeface="Calibri" panose="020F0502020204030204" pitchFamily="34" charset="0"/>
            </a:endParaRPr>
          </a:p>
          <a:p>
            <a:pPr marL="0" marR="0"/>
            <a:endParaRPr lang="en-US" sz="1200" dirty="0">
              <a:solidFill>
                <a:srgbClr val="3A3838"/>
              </a:solidFill>
              <a:effectLst/>
              <a:latin typeface="Calibri" panose="020F0502020204030204" pitchFamily="34" charset="0"/>
            </a:endParaRPr>
          </a:p>
          <a:p>
            <a:pPr marL="0" marR="0"/>
            <a:endParaRPr lang="en-US" sz="1200" dirty="0">
              <a:solidFill>
                <a:srgbClr val="3A3838"/>
              </a:solidFill>
              <a:effectLst/>
              <a:latin typeface="Calibri" panose="020F0502020204030204" pitchFamily="34" charset="0"/>
            </a:endParaRPr>
          </a:p>
          <a:p>
            <a:pPr marL="0" marR="0"/>
            <a:endParaRPr lang="en-US" sz="1200" dirty="0">
              <a:solidFill>
                <a:srgbClr val="3A3838"/>
              </a:solidFill>
              <a:effectLst/>
              <a:latin typeface="Calibri" panose="020F0502020204030204" pitchFamily="34" charset="0"/>
            </a:endParaRPr>
          </a:p>
          <a:p>
            <a:pPr marL="0" marR="0"/>
            <a:endParaRPr lang="en-US" sz="1200" dirty="0">
              <a:solidFill>
                <a:srgbClr val="3A3838"/>
              </a:solidFill>
              <a:effectLst/>
              <a:latin typeface="Calibri" panose="020F0502020204030204" pitchFamily="34" charset="0"/>
            </a:endParaRPr>
          </a:p>
          <a:p>
            <a:pPr marL="0" marR="0"/>
            <a:endParaRPr lang="en-US" sz="1200" dirty="0">
              <a:solidFill>
                <a:srgbClr val="3A3838"/>
              </a:solidFill>
              <a:effectLst/>
              <a:latin typeface="Calibri" panose="020F0502020204030204" pitchFamily="34" charset="0"/>
            </a:endParaRPr>
          </a:p>
          <a:p>
            <a:pPr marL="0" marR="0"/>
            <a:r>
              <a:rPr lang="en-US" sz="1200" dirty="0">
                <a:solidFill>
                  <a:srgbClr val="3A3838"/>
                </a:solidFill>
                <a:effectLst/>
                <a:latin typeface="Calibri" panose="020F0502020204030204" pitchFamily="34" charset="0"/>
              </a:rPr>
              <a:t>We are just processing data, so it easier to compare, we are also reducing its dimensionality so, we are not getting rid of any genes or cells. Columns and rows remain the same.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A3838"/>
                </a:solidFill>
                <a:effectLst/>
                <a:latin typeface="Calibri" panose="020F0502020204030204" pitchFamily="34" charset="0"/>
              </a:rPr>
              <a:t>Clustering allows researchers to identify distinct cell populations within their dataset, which can represent different cell types, states, or responses to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A3838"/>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3A3838"/>
                </a:solidFill>
                <a:effectLst/>
                <a:latin typeface="Calibri" panose="020F0502020204030204" pitchFamily="34" charset="0"/>
              </a:rPr>
              <a:t>Then I The function computes based on the specified principal components. It generates a new set of coordinates for each cell, reducing the dimensionality while maintaining the relationships between cells as effectively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3A3838"/>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3A3838"/>
                </a:solidFill>
                <a:effectLst/>
                <a:latin typeface="Calibri" panose="020F0502020204030204" pitchFamily="34" charset="0"/>
              </a:rPr>
              <a:t>UMAP is particularly effective for visualizing clusters of cells, helping researchers see how cells are distributed in relation to each other based on their gene expression profiles. Cells that are close together in the UMAP plot represent similar expression profiles.</a:t>
            </a:r>
            <a:endParaRPr lang="en-US" sz="1100" dirty="0">
              <a:solidFill>
                <a:srgbClr val="3A3838"/>
              </a:solidFill>
              <a:effectLst/>
              <a:latin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10</a:t>
            </a:fld>
            <a:endParaRPr lang="pl-PL"/>
          </a:p>
        </p:txBody>
      </p:sp>
    </p:spTree>
    <p:extLst>
      <p:ext uri="{BB962C8B-B14F-4D97-AF65-F5344CB8AC3E}">
        <p14:creationId xmlns:p14="http://schemas.microsoft.com/office/powerpoint/2010/main" val="2613725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t>On the left is Dr. Rosin’s UMAP, and on the right are two versions of my replicated UMAPs</a:t>
            </a:r>
          </a:p>
          <a:p>
            <a:endParaRPr lang="en-CA" sz="1800" dirty="0"/>
          </a:p>
          <a:p>
            <a:r>
              <a:rPr lang="en-CA" sz="1800" dirty="0"/>
              <a:t>All were created using a resolution of 0.5, which balances granularity in clustering. Higher resolutions may over-cluster, while lower ones can under-cluster </a:t>
            </a:r>
          </a:p>
          <a:p>
            <a:endParaRPr lang="en-CA" sz="1800" dirty="0"/>
          </a:p>
          <a:p>
            <a:r>
              <a:rPr lang="en-CA" sz="1800" dirty="0"/>
              <a:t>The top plot uses 8 principal components (PCs), while the bottom uses 20 PCs, similar to the paper.</a:t>
            </a:r>
          </a:p>
          <a:p>
            <a:r>
              <a:rPr lang="en-CA" sz="1800" dirty="0"/>
              <a:t>I opted for 8 PCs because, as shown in the elbow plot earlier, this is where the variance starts to plateau, making it a logical choice to reduce noise while retaining meaningful data.</a:t>
            </a:r>
          </a:p>
          <a:p>
            <a:endParaRPr lang="en-CA" sz="1800" dirty="0"/>
          </a:p>
          <a:p>
            <a:r>
              <a:rPr lang="en-CA" sz="1800" dirty="0"/>
              <a:t>The key difference between these and the paper’s approach is that my UMAPs were created after merging datasets, while the paper used dataset integration. Merging datasets assumes shared gene expression across conditions without aligning batch effects which are variations in data caused by technical differences during experiments, not biological differences. Integration actively corrects batch effects. </a:t>
            </a:r>
          </a:p>
          <a:p>
            <a:endParaRPr lang="en-CA" sz="1800" dirty="0"/>
          </a:p>
          <a:p>
            <a:r>
              <a:rPr lang="en-CA" sz="1800" dirty="0"/>
              <a:t>Overall, all of these UMAPs are similar in their overall cluster shapes and the separation between groups, which is the primary goal of dimensionality reduction. </a:t>
            </a:r>
          </a:p>
          <a:p>
            <a:endParaRPr lang="en-CA" sz="1800" dirty="0"/>
          </a:p>
          <a:p>
            <a:r>
              <a:rPr lang="en-CA" sz="1800" dirty="0"/>
              <a:t>So, in my UMAPs, merging still shows clear clusters, so the biological interpretation likely wouldn’t change much compared to integrating. </a:t>
            </a:r>
            <a:endParaRPr lang="en-CA" dirty="0"/>
          </a:p>
          <a:p>
            <a:pPr>
              <a:buFont typeface="Arial" panose="020B0604020202020204" pitchFamily="34" charset="0"/>
              <a:buChar char="•"/>
            </a:pPr>
            <a:endParaRPr lang="en-CA" dirty="0"/>
          </a:p>
          <a:p>
            <a:pPr>
              <a:buFont typeface="Arial" panose="020B0604020202020204" pitchFamily="34" charset="0"/>
              <a:buChar char="•"/>
            </a:pPr>
            <a:endParaRPr lang="en-CA" dirty="0"/>
          </a:p>
          <a:p>
            <a:pPr>
              <a:buFont typeface="Arial" panose="020B0604020202020204" pitchFamily="34" charset="0"/>
              <a:buChar char="•"/>
            </a:pPr>
            <a:endParaRPr lang="en-CA" dirty="0"/>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11</a:t>
            </a:fld>
            <a:endParaRPr lang="pl-PL"/>
          </a:p>
        </p:txBody>
      </p:sp>
    </p:spTree>
    <p:extLst>
      <p:ext uri="{BB962C8B-B14F-4D97-AF65-F5344CB8AC3E}">
        <p14:creationId xmlns:p14="http://schemas.microsoft.com/office/powerpoint/2010/main" val="2558582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I compared my integrated UMAP plots to Dr. Rosin’s, they looked pretty similar overall. </a:t>
            </a:r>
          </a:p>
          <a:p>
            <a:endParaRPr lang="en-CA" dirty="0"/>
          </a:p>
          <a:p>
            <a:r>
              <a:rPr lang="en-CA" dirty="0"/>
              <a:t>The clusters are in slightly different positions, but the main patterns and separations are still there. </a:t>
            </a:r>
          </a:p>
          <a:p>
            <a:endParaRPr lang="en-CA" dirty="0"/>
          </a:p>
          <a:p>
            <a:r>
              <a:rPr lang="en-CA" dirty="0"/>
              <a:t>However, for the rest of my analysis, I used the merged dataset using 8 principal components (PCs), because the clustering matched the published results nicely, and using fewer PCs kept things simple and easy without losing any important biological information. </a:t>
            </a:r>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12</a:t>
            </a:fld>
            <a:endParaRPr lang="pl-PL"/>
          </a:p>
        </p:txBody>
      </p:sp>
    </p:spTree>
    <p:extLst>
      <p:ext uri="{BB962C8B-B14F-4D97-AF65-F5344CB8AC3E}">
        <p14:creationId xmlns:p14="http://schemas.microsoft.com/office/powerpoint/2010/main" val="3068370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some suggestions I created a UMAP with lower resolution and look for the top 10 marker genes that were Dr. Rosin’s cluster.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Lower resolution UMAPs are helpful for grouping cells into broader, more general clusters, which is especially useful when you're trying to identify major cell populations or overall patterns. It simplifies the data, so you can focus on the main biological signals without getting distracted by small, less meaningful subdivisions.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13</a:t>
            </a:fld>
            <a:endParaRPr lang="pl-PL"/>
          </a:p>
        </p:txBody>
      </p:sp>
    </p:spTree>
    <p:extLst>
      <p:ext uri="{BB962C8B-B14F-4D97-AF65-F5344CB8AC3E}">
        <p14:creationId xmlns:p14="http://schemas.microsoft.com/office/powerpoint/2010/main" val="3285449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 took 10 marker genes that were expressed in Dr. Rosin’s cluster 3 and mapped them to my UMAP. It looks like they are mostly expressed in cluster 2, with some expression in clusters 3 and 1.</a:t>
            </a:r>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14</a:t>
            </a:fld>
            <a:endParaRPr lang="pl-PL"/>
          </a:p>
        </p:txBody>
      </p:sp>
    </p:spTree>
    <p:extLst>
      <p:ext uri="{BB962C8B-B14F-4D97-AF65-F5344CB8AC3E}">
        <p14:creationId xmlns:p14="http://schemas.microsoft.com/office/powerpoint/2010/main" val="1141080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 decided to take a closer look at all the clusters, and since cluster 3, not 2 appears the most heterogeneous I chose to subset it for further analysis.</a:t>
            </a:r>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15</a:t>
            </a:fld>
            <a:endParaRPr lang="pl-PL"/>
          </a:p>
        </p:txBody>
      </p:sp>
    </p:spTree>
    <p:extLst>
      <p:ext uri="{BB962C8B-B14F-4D97-AF65-F5344CB8AC3E}">
        <p14:creationId xmlns:p14="http://schemas.microsoft.com/office/powerpoint/2010/main" val="3745901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a:t>
            </a:r>
            <a:r>
              <a:rPr lang="en-CA" dirty="0" err="1"/>
              <a:t>reclustered</a:t>
            </a:r>
            <a:r>
              <a:rPr lang="en-CA" dirty="0"/>
              <a:t> cluster 3 by repeating the same steps I used to replicate Dr. Rosin’s UMAP, and this is how the UMAP looks now.</a:t>
            </a:r>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16</a:t>
            </a:fld>
            <a:endParaRPr lang="pl-PL"/>
          </a:p>
        </p:txBody>
      </p:sp>
    </p:spTree>
    <p:extLst>
      <p:ext uri="{BB962C8B-B14F-4D97-AF65-F5344CB8AC3E}">
        <p14:creationId xmlns:p14="http://schemas.microsoft.com/office/powerpoint/2010/main" val="3373390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understand gene expression patterns in cluster 3, I identified marker genes for its subclusters, resulting in a large initial list. Using code, I filtered and sorted for genes highly expressed in one subcluster but less in others, narrowing it down to 50 marker genes per subcluster, ordered by pct.1 </a:t>
            </a:r>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17</a:t>
            </a:fld>
            <a:endParaRPr lang="pl-PL"/>
          </a:p>
        </p:txBody>
      </p:sp>
    </p:spTree>
    <p:extLst>
      <p:ext uri="{BB962C8B-B14F-4D97-AF65-F5344CB8AC3E}">
        <p14:creationId xmlns:p14="http://schemas.microsoft.com/office/powerpoint/2010/main" val="400787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filtering the top 50 marker genes for each cluster and selected the topmost expressed five from each cluster. Then I conducted a literature search to determine their functions.</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Cluster 0 genes are heavily involved in immune system activation and clearance of cellular debris. In cluster 1 the focus is on inflammation, cellular migration and stress response and immune signaling. Cluster 3 genes play a part in signal transduction, neuroprotection and energy metabolism </a:t>
            </a:r>
          </a:p>
          <a:p>
            <a:endParaRPr lang="en-CA" dirty="0"/>
          </a:p>
          <a:p>
            <a:r>
              <a:rPr lang="en-CA" dirty="0"/>
              <a:t>Its genes play roles in activating the complement system, promoting phagocytosis, and clearing cellular debris, which are essential for maintaining tissue health.</a:t>
            </a:r>
          </a:p>
          <a:p>
            <a:endParaRPr lang="en-CA" dirty="0"/>
          </a:p>
          <a:p>
            <a:r>
              <a:rPr lang="en-CA" dirty="0"/>
              <a:t>In cluster 1 the focus is on inflammation and immune signaling. The genes also regulate cell migration and help cells respond to stress, showing this cluster’s role in dynamic immune responses and repair.</a:t>
            </a:r>
          </a:p>
          <a:p>
            <a:endParaRPr lang="en-CA" dirty="0"/>
          </a:p>
          <a:p>
            <a:r>
              <a:rPr lang="en-CA" dirty="0"/>
              <a:t>Cluster 3 genes play a part in intracellular communication, neuroprotection, and mitochondrial energy production. Its functions are key for maintaining cell health and supporting the overall metabolic and protective processes within the brain.</a:t>
            </a:r>
          </a:p>
          <a:p>
            <a:endParaRPr lang="en-CA" dirty="0"/>
          </a:p>
          <a:p>
            <a:r>
              <a:rPr lang="en-CA" b="1" dirty="0"/>
              <a:t>Slide Text</a:t>
            </a:r>
          </a:p>
          <a:p>
            <a:r>
              <a:rPr lang="en-CA" b="1" dirty="0"/>
              <a:t>Cluster 0</a:t>
            </a:r>
            <a:r>
              <a:rPr lang="en-CA" dirty="0"/>
              <a:t>: Complement activation (C1qc, C1qa, C1qb), immune regulation (Stab1), and endocytosis (Dab2).</a:t>
            </a:r>
            <a:br>
              <a:rPr lang="en-CA" dirty="0"/>
            </a:br>
            <a:r>
              <a:rPr lang="en-CA" b="1" dirty="0"/>
              <a:t>Cluster 1</a:t>
            </a:r>
            <a:r>
              <a:rPr lang="en-CA" dirty="0"/>
              <a:t>: Immune signaling (Cd52, Ccr2), calcium binding (S100a6), cell adhesion (Lsp1, Fxyd5).</a:t>
            </a:r>
            <a:br>
              <a:rPr lang="en-CA" dirty="0"/>
            </a:br>
            <a:r>
              <a:rPr lang="en-CA" b="1" dirty="0"/>
              <a:t>Cluster 3</a:t>
            </a:r>
            <a:r>
              <a:rPr lang="en-CA" dirty="0"/>
              <a:t>: Signal transduction (Gng11, Rsg5), neuroprotection (</a:t>
            </a:r>
            <a:r>
              <a:rPr lang="en-CA" dirty="0" err="1"/>
              <a:t>Ptn</a:t>
            </a:r>
            <a:r>
              <a:rPr lang="en-CA" dirty="0"/>
              <a:t>, Igfbp7), mitochondrial function (Ndufa4I2).</a:t>
            </a:r>
          </a:p>
          <a:p>
            <a:r>
              <a:rPr lang="en-CA" b="1" dirty="0"/>
              <a:t>Presenter Notes</a:t>
            </a:r>
          </a:p>
          <a:p>
            <a:r>
              <a:rPr lang="en-CA" b="1" dirty="0"/>
              <a:t>Cluster 0</a:t>
            </a:r>
            <a:r>
              <a:rPr lang="en-CA" dirty="0"/>
              <a:t>:</a:t>
            </a:r>
          </a:p>
          <a:p>
            <a:pPr>
              <a:buFont typeface="Arial" panose="020B0604020202020204" pitchFamily="34" charset="0"/>
              <a:buChar char="•"/>
            </a:pPr>
            <a:r>
              <a:rPr lang="en-CA" dirty="0"/>
              <a:t>C1qc, C1qa, and C1qb are components of the complement system involved in immune defense and phagocytosis.</a:t>
            </a:r>
          </a:p>
          <a:p>
            <a:pPr>
              <a:buFont typeface="Arial" panose="020B0604020202020204" pitchFamily="34" charset="0"/>
              <a:buChar char="•"/>
            </a:pPr>
            <a:r>
              <a:rPr lang="en-CA" dirty="0"/>
              <a:t>Stab1 plays a role in immune regulation and clearance of dead cells.</a:t>
            </a:r>
          </a:p>
          <a:p>
            <a:pPr>
              <a:buFont typeface="Arial" panose="020B0604020202020204" pitchFamily="34" charset="0"/>
              <a:buChar char="•"/>
            </a:pPr>
            <a:r>
              <a:rPr lang="en-CA" dirty="0"/>
              <a:t>Dab2 is linked to endocytosis and intracellular trafficking.</a:t>
            </a:r>
          </a:p>
          <a:p>
            <a:r>
              <a:rPr lang="en-CA" b="1" dirty="0"/>
              <a:t>Cluster 1</a:t>
            </a:r>
            <a:r>
              <a:rPr lang="en-CA" dirty="0"/>
              <a:t>:</a:t>
            </a:r>
          </a:p>
          <a:p>
            <a:pPr>
              <a:buFont typeface="Arial" panose="020B0604020202020204" pitchFamily="34" charset="0"/>
              <a:buChar char="•"/>
            </a:pPr>
            <a:r>
              <a:rPr lang="en-CA" dirty="0"/>
              <a:t>Cd52 and Ccr2 are involved in immune signaling and inflammation.</a:t>
            </a:r>
          </a:p>
          <a:p>
            <a:pPr>
              <a:buFont typeface="Arial" panose="020B0604020202020204" pitchFamily="34" charset="0"/>
              <a:buChar char="•"/>
            </a:pPr>
            <a:r>
              <a:rPr lang="en-CA" dirty="0"/>
              <a:t>S100a6 binds calcium and is associated with stress responses.</a:t>
            </a:r>
          </a:p>
          <a:p>
            <a:pPr>
              <a:buFont typeface="Arial" panose="020B0604020202020204" pitchFamily="34" charset="0"/>
              <a:buChar char="•"/>
            </a:pPr>
            <a:r>
              <a:rPr lang="en-CA" dirty="0"/>
              <a:t>Lsp1 and Fxyd5 regulate cell adhesion and migration.</a:t>
            </a:r>
          </a:p>
          <a:p>
            <a:r>
              <a:rPr lang="en-CA" b="1" dirty="0"/>
              <a:t>Cluster 3</a:t>
            </a:r>
            <a:r>
              <a:rPr lang="en-CA" dirty="0"/>
              <a:t>:</a:t>
            </a:r>
          </a:p>
          <a:p>
            <a:pPr>
              <a:buFont typeface="Arial" panose="020B0604020202020204" pitchFamily="34" charset="0"/>
              <a:buChar char="•"/>
            </a:pPr>
            <a:r>
              <a:rPr lang="en-CA" dirty="0"/>
              <a:t>Gng11 and Rsg5 are important in signal transduction pathways.</a:t>
            </a:r>
          </a:p>
          <a:p>
            <a:pPr>
              <a:buFont typeface="Arial" panose="020B0604020202020204" pitchFamily="34" charset="0"/>
              <a:buChar char="•"/>
            </a:pPr>
            <a:r>
              <a:rPr lang="en-CA" dirty="0" err="1"/>
              <a:t>Ptn</a:t>
            </a:r>
            <a:r>
              <a:rPr lang="en-CA" dirty="0"/>
              <a:t> (Pleiotrophin) and Igfbp7 are linked to neuroprotection and extracellular matrix interactions.</a:t>
            </a:r>
          </a:p>
          <a:p>
            <a:pPr>
              <a:buFont typeface="Arial" panose="020B0604020202020204" pitchFamily="34" charset="0"/>
              <a:buChar char="•"/>
            </a:pPr>
            <a:r>
              <a:rPr lang="en-CA" dirty="0"/>
              <a:t>Ndufa4I2 is a mitochondrial gene involved in oxidative phosphorylation and energy production.</a:t>
            </a:r>
          </a:p>
          <a:p>
            <a:pPr>
              <a:buFont typeface="Arial" panose="020B0604020202020204" pitchFamily="34" charset="0"/>
              <a:buChar char="•"/>
            </a:pPr>
            <a:endParaRPr lang="en-CA" dirty="0"/>
          </a:p>
          <a:p>
            <a:pPr>
              <a:buFont typeface="Arial" panose="020B0604020202020204" pitchFamily="34" charset="0"/>
              <a:buChar char="•"/>
            </a:pPr>
            <a:endParaRPr lang="en-CA" dirty="0"/>
          </a:p>
          <a:p>
            <a:pPr>
              <a:buFont typeface="Arial" panose="020B0604020202020204" pitchFamily="34" charset="0"/>
              <a:buChar cha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18</a:t>
            </a:fld>
            <a:endParaRPr lang="pl-PL"/>
          </a:p>
        </p:txBody>
      </p:sp>
    </p:spTree>
    <p:extLst>
      <p:ext uri="{BB962C8B-B14F-4D97-AF65-F5344CB8AC3E}">
        <p14:creationId xmlns:p14="http://schemas.microsoft.com/office/powerpoint/2010/main" val="1798795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analysis I performed was </a:t>
            </a:r>
            <a:r>
              <a:rPr lang="en-CA" b="1" dirty="0"/>
              <a:t>pathway enrichment analysis</a:t>
            </a:r>
            <a:r>
              <a:rPr lang="en-CA" dirty="0"/>
              <a:t>, specifically using GO (Gene Ontology) enrichment. </a:t>
            </a:r>
          </a:p>
          <a:p>
            <a:endParaRPr lang="en-CA" dirty="0"/>
          </a:p>
          <a:p>
            <a:r>
              <a:rPr lang="en-CA" dirty="0"/>
              <a:t>This method identifies biological processes, cellular components, or molecular functions that are significantly overrepresented in the genes from each cluster. </a:t>
            </a:r>
          </a:p>
          <a:p>
            <a:endParaRPr lang="en-CA" dirty="0"/>
          </a:p>
          <a:p>
            <a:r>
              <a:rPr lang="en-CA" dirty="0"/>
              <a:t>I visualized the results using </a:t>
            </a:r>
            <a:r>
              <a:rPr lang="en-CA" b="1" dirty="0"/>
              <a:t>bar plots</a:t>
            </a:r>
            <a:r>
              <a:rPr lang="en-CA" dirty="0"/>
              <a:t>, which display the pathways ranked by their level of enrichment</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Cluster zero is enriched for processes like </a:t>
            </a:r>
            <a:r>
              <a:rPr lang="en-CA" b="1" dirty="0"/>
              <a:t>cell junction disassembly, synapse pruning, and negative regulation of amyloid-beta formation</a:t>
            </a:r>
            <a:endParaRPr lang="en-CA" dirty="0"/>
          </a:p>
          <a:p>
            <a:endParaRPr lang="en-CA" dirty="0"/>
          </a:p>
          <a:p>
            <a:r>
              <a:rPr lang="en-CA" dirty="0"/>
              <a:t>Cluster one is enriched for </a:t>
            </a:r>
            <a:r>
              <a:rPr lang="en-CA" b="1" dirty="0"/>
              <a:t>response to hydrogen peroxide, regulation of T cell proliferation, and inflammatory response </a:t>
            </a:r>
            <a:endParaRPr lang="en-CA" dirty="0"/>
          </a:p>
          <a:p>
            <a:endParaRPr lang="en-CA" dirty="0"/>
          </a:p>
          <a:p>
            <a:r>
              <a:rPr lang="en-CA" dirty="0"/>
              <a:t>Cluster </a:t>
            </a:r>
            <a:r>
              <a:rPr lang="en-CA" dirty="0" err="1"/>
              <a:t>twp</a:t>
            </a:r>
            <a:r>
              <a:rPr lang="en-CA" dirty="0"/>
              <a:t> is enriched for </a:t>
            </a:r>
            <a:r>
              <a:rPr lang="en-CA" b="1" dirty="0"/>
              <a:t>response to auditory stimulus, neuron projection regeneration, and basement membrane organization</a:t>
            </a:r>
            <a:endParaRPr lang="en-CA" dirty="0"/>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19</a:t>
            </a:fld>
            <a:endParaRPr lang="pl-PL"/>
          </a:p>
        </p:txBody>
      </p:sp>
    </p:spTree>
    <p:extLst>
      <p:ext uri="{BB962C8B-B14F-4D97-AF65-F5344CB8AC3E}">
        <p14:creationId xmlns:p14="http://schemas.microsoft.com/office/powerpoint/2010/main" val="1672060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800" dirty="0"/>
              <a:t>My project focuses on the field of developmental neuroscience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NewRomanPSMT"/>
              </a:rPr>
              <a:t>Maternal stress </a:t>
            </a:r>
            <a:r>
              <a:rPr lang="pl-PL" sz="4000" dirty="0" err="1"/>
              <a:t>disrupts</a:t>
            </a:r>
            <a:r>
              <a:rPr lang="pl-PL" sz="4000" dirty="0"/>
              <a:t> </a:t>
            </a:r>
            <a:r>
              <a:rPr lang="pl-PL" sz="4000" dirty="0" err="1"/>
              <a:t>offspring</a:t>
            </a:r>
            <a:r>
              <a:rPr lang="pl-PL" sz="4000" dirty="0"/>
              <a:t> </a:t>
            </a:r>
            <a:r>
              <a:rPr lang="pl-PL" sz="4000" dirty="0" err="1"/>
              <a:t>neurodevelopment</a:t>
            </a:r>
            <a:r>
              <a:rPr lang="pl-PL" sz="4000" dirty="0"/>
              <a:t>, </a:t>
            </a:r>
            <a:r>
              <a:rPr lang="pl-PL" sz="4000" dirty="0" err="1"/>
              <a:t>leading</a:t>
            </a:r>
            <a:r>
              <a:rPr lang="pl-PL" sz="4000" dirty="0"/>
              <a:t> to </a:t>
            </a:r>
            <a:r>
              <a:rPr lang="pl-PL" sz="4000" dirty="0" err="1"/>
              <a:t>long</a:t>
            </a:r>
            <a:r>
              <a:rPr lang="pl-PL" sz="4000" dirty="0"/>
              <a:t>-term </a:t>
            </a:r>
            <a:r>
              <a:rPr lang="pl-PL" sz="4000" dirty="0" err="1"/>
              <a:t>behavioural</a:t>
            </a:r>
            <a:r>
              <a:rPr lang="pl-PL" sz="4000" dirty="0"/>
              <a:t> and </a:t>
            </a:r>
            <a:r>
              <a:rPr lang="pl-PL" sz="4000" dirty="0" err="1"/>
              <a:t>cognitive</a:t>
            </a:r>
            <a:r>
              <a:rPr lang="pl-PL" sz="4000" dirty="0"/>
              <a:t> </a:t>
            </a:r>
            <a:r>
              <a:rPr lang="pl-PL" sz="4000" dirty="0" err="1"/>
              <a:t>challenges</a:t>
            </a:r>
            <a:r>
              <a:rPr lang="pl-PL" sz="40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sz="4000" dirty="0"/>
              <a:t>It </a:t>
            </a:r>
            <a:r>
              <a:rPr lang="pl-PL" sz="4000" dirty="0" err="1"/>
              <a:t>activates</a:t>
            </a:r>
            <a:r>
              <a:rPr lang="pl-PL" sz="4000" dirty="0"/>
              <a:t> </a:t>
            </a:r>
            <a:r>
              <a:rPr lang="pl-PL" sz="4000" dirty="0" err="1"/>
              <a:t>microglia</a:t>
            </a:r>
            <a:r>
              <a:rPr lang="pl-PL" sz="4000" dirty="0"/>
              <a:t> (the </a:t>
            </a:r>
            <a:r>
              <a:rPr lang="pl-PL" sz="4000" dirty="0" err="1"/>
              <a:t>brain’s</a:t>
            </a:r>
            <a:r>
              <a:rPr lang="pl-PL" sz="4000" dirty="0"/>
              <a:t> </a:t>
            </a:r>
            <a:r>
              <a:rPr lang="pl-PL" sz="4000" dirty="0" err="1"/>
              <a:t>immune</a:t>
            </a:r>
            <a:r>
              <a:rPr lang="pl-PL" sz="4000" dirty="0"/>
              <a:t> </a:t>
            </a:r>
            <a:r>
              <a:rPr lang="pl-PL" sz="4000" dirty="0" err="1"/>
              <a:t>cells</a:t>
            </a:r>
            <a:r>
              <a:rPr lang="pl-PL" sz="4000" dirty="0"/>
              <a:t>) in the </a:t>
            </a:r>
            <a:r>
              <a:rPr lang="pl-PL" sz="4000" dirty="0" err="1"/>
              <a:t>hypothalamus</a:t>
            </a:r>
            <a:r>
              <a:rPr lang="pl-PL" sz="4000" dirty="0"/>
              <a:t>, </a:t>
            </a:r>
            <a:r>
              <a:rPr lang="pl-PL" sz="4000" dirty="0" err="1"/>
              <a:t>which</a:t>
            </a:r>
            <a:r>
              <a:rPr lang="pl-PL" sz="4000" dirty="0"/>
              <a:t> in </a:t>
            </a:r>
            <a:r>
              <a:rPr lang="pl-PL" sz="4000" dirty="0" err="1"/>
              <a:t>turn</a:t>
            </a:r>
            <a:r>
              <a:rPr lang="pl-PL" sz="4000" dirty="0"/>
              <a:t> </a:t>
            </a:r>
            <a:r>
              <a:rPr lang="pl-PL" sz="4000" dirty="0" err="1"/>
              <a:t>affect</a:t>
            </a:r>
            <a:r>
              <a:rPr lang="pl-PL" sz="4000" dirty="0"/>
              <a:t> </a:t>
            </a:r>
            <a:r>
              <a:rPr lang="pl-PL" sz="4000" dirty="0" err="1"/>
              <a:t>neural</a:t>
            </a:r>
            <a:r>
              <a:rPr lang="pl-PL" sz="4000" dirty="0"/>
              <a:t> </a:t>
            </a:r>
            <a:r>
              <a:rPr lang="pl-PL" sz="4000" dirty="0" err="1"/>
              <a:t>progenitor</a:t>
            </a:r>
            <a:r>
              <a:rPr lang="pl-PL" sz="4000" dirty="0"/>
              <a:t> development, </a:t>
            </a:r>
            <a:r>
              <a:rPr lang="pl-PL" sz="4000" dirty="0" err="1"/>
              <a:t>impacting</a:t>
            </a:r>
            <a:r>
              <a:rPr lang="pl-PL" sz="4000" dirty="0"/>
              <a:t> </a:t>
            </a:r>
            <a:r>
              <a:rPr lang="pl-PL" sz="4000" dirty="0" err="1"/>
              <a:t>processes</a:t>
            </a:r>
            <a:r>
              <a:rPr lang="pl-PL" sz="4000" dirty="0"/>
              <a:t> </a:t>
            </a:r>
            <a:r>
              <a:rPr lang="pl-PL" sz="4000" dirty="0" err="1"/>
              <a:t>such</a:t>
            </a:r>
            <a:r>
              <a:rPr lang="pl-PL" sz="4000" dirty="0"/>
              <a:t> as </a:t>
            </a:r>
            <a:r>
              <a:rPr lang="en-CA" sz="4000" dirty="0">
                <a:effectLst/>
                <a:latin typeface="TimesNewRomanPSMT"/>
              </a:rPr>
              <a:t>neuronal differentiation and synaptic pruning which may even lead to neurodevelopmental disorders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40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dirty="0">
                <a:effectLst/>
                <a:latin typeface="TimesNewRomanPSMT"/>
              </a:rPr>
              <a:t>But, the way in which hypothalamic microglia interact with neural cells to change their development is understudied </a:t>
            </a:r>
            <a:endParaRPr lang="pl-PL"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TimesNewRomanPSMT"/>
            </a:endParaRPr>
          </a:p>
          <a:p>
            <a:endParaRPr lang="pl-PL" dirty="0"/>
          </a:p>
        </p:txBody>
      </p:sp>
      <p:sp>
        <p:nvSpPr>
          <p:cNvPr id="4" name="Slide Number Placeholder 3"/>
          <p:cNvSpPr>
            <a:spLocks noGrp="1"/>
          </p:cNvSpPr>
          <p:nvPr>
            <p:ph type="sldNum" sz="quarter" idx="5"/>
          </p:nvPr>
        </p:nvSpPr>
        <p:spPr/>
        <p:txBody>
          <a:bodyPr/>
          <a:lstStyle/>
          <a:p>
            <a:fld id="{0E3B44F9-F580-E94A-8963-EF3A02FC8C03}" type="slidenum">
              <a:rPr lang="pl-PL" smtClean="0"/>
              <a:t>2</a:t>
            </a:fld>
            <a:endParaRPr lang="pl-PL"/>
          </a:p>
        </p:txBody>
      </p:sp>
    </p:spTree>
    <p:extLst>
      <p:ext uri="{BB962C8B-B14F-4D97-AF65-F5344CB8AC3E}">
        <p14:creationId xmlns:p14="http://schemas.microsoft.com/office/powerpoint/2010/main" val="832805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this analysis, I performed a </a:t>
            </a:r>
            <a:r>
              <a:rPr lang="en-CA" b="1" dirty="0"/>
              <a:t>KEGG (Kyoto Encyclopedia of Genes and Genomes) pathway enrichment</a:t>
            </a:r>
            <a:r>
              <a:rPr lang="en-CA" dirty="0"/>
              <a:t>. </a:t>
            </a:r>
          </a:p>
          <a:p>
            <a:endParaRPr lang="en-CA" dirty="0"/>
          </a:p>
          <a:p>
            <a:r>
              <a:rPr lang="en-CA" dirty="0"/>
              <a:t>KEGG focuses on mapping genes to known metabolic and signaling pathways</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Cluster 0 is enriched in pathways related to </a:t>
            </a:r>
            <a:r>
              <a:rPr lang="en-CA" b="1" dirty="0"/>
              <a:t>lysosome, endocytosis, and prion disease </a:t>
            </a:r>
          </a:p>
          <a:p>
            <a:endParaRPr lang="en-CA" dirty="0"/>
          </a:p>
          <a:p>
            <a:r>
              <a:rPr lang="en-CA" b="1" dirty="0"/>
              <a:t>Cluster 1 is e</a:t>
            </a:r>
            <a:r>
              <a:rPr lang="en-CA" dirty="0"/>
              <a:t>nriched for </a:t>
            </a:r>
            <a:r>
              <a:rPr lang="en-CA" b="1" dirty="0"/>
              <a:t>phagosome and leukocyte </a:t>
            </a:r>
            <a:r>
              <a:rPr lang="en-CA" b="1" dirty="0" err="1"/>
              <a:t>transendothelial</a:t>
            </a:r>
            <a:r>
              <a:rPr lang="en-CA" b="1" dirty="0"/>
              <a:t> migration</a:t>
            </a:r>
          </a:p>
          <a:p>
            <a:endParaRPr lang="en-CA" dirty="0"/>
          </a:p>
          <a:p>
            <a:r>
              <a:rPr lang="en-CA" b="1" dirty="0"/>
              <a:t>Cluster 2 is e</a:t>
            </a:r>
            <a:r>
              <a:rPr lang="en-CA" dirty="0"/>
              <a:t>nriched in </a:t>
            </a:r>
            <a:r>
              <a:rPr lang="en-CA" b="1" dirty="0"/>
              <a:t>pathways in cancer, ECM (extracellular matrix)-receptor interaction, and focal adhesion </a:t>
            </a:r>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20</a:t>
            </a:fld>
            <a:endParaRPr lang="pl-PL"/>
          </a:p>
        </p:txBody>
      </p:sp>
    </p:spTree>
    <p:extLst>
      <p:ext uri="{BB962C8B-B14F-4D97-AF65-F5344CB8AC3E}">
        <p14:creationId xmlns:p14="http://schemas.microsoft.com/office/powerpoint/2010/main" val="2656384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Since my data comes from two groups of mice—control and cold stress—I wanted to examine the distribution of genes from each condition across the clusters in the UMAP of cluster 3. Interestingly, the clusters show a progressively larger representation of genes from the cold-stress condition.</a:t>
            </a:r>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21</a:t>
            </a:fld>
            <a:endParaRPr lang="pl-PL"/>
          </a:p>
        </p:txBody>
      </p:sp>
    </p:spTree>
    <p:extLst>
      <p:ext uri="{BB962C8B-B14F-4D97-AF65-F5344CB8AC3E}">
        <p14:creationId xmlns:p14="http://schemas.microsoft.com/office/powerpoint/2010/main" val="2052601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CA" sz="12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So, the results suggest that cold stress might be enhancing immune responses (subcluster 1) while activating neuroprotective and energy-regulating mechanisms (subcluster 2).</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gn="l">
              <a:spcBef>
                <a:spcPts val="900"/>
              </a:spcBef>
              <a:spcAft>
                <a:spcPts val="900"/>
              </a:spcAft>
            </a:pPr>
            <a:endParaRPr lang="en-CA" b="0" i="0" dirty="0">
              <a:solidFill>
                <a:srgbClr val="2D3B45"/>
              </a:solidFill>
              <a:effectLst/>
              <a:latin typeface="Lato Extended"/>
            </a:endParaRPr>
          </a:p>
          <a:p>
            <a:pPr algn="l">
              <a:spcBef>
                <a:spcPts val="900"/>
              </a:spcBef>
              <a:spcAft>
                <a:spcPts val="900"/>
              </a:spcAft>
            </a:pPr>
            <a:endParaRPr lang="en-CA" b="0" i="0" dirty="0">
              <a:solidFill>
                <a:srgbClr val="2D3B45"/>
              </a:solidFill>
              <a:effectLst/>
              <a:latin typeface="Lato Exte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rgbClr val="000000"/>
                </a:solidFill>
                <a:latin typeface="Tahoma" panose="020B0604030504040204" pitchFamily="34" charset="0"/>
                <a:ea typeface="Tahoma" panose="020B0604030504040204" pitchFamily="34" charset="0"/>
                <a:cs typeface="Tahoma" panose="020B0604030504040204" pitchFamily="34" charset="0"/>
              </a:rPr>
              <a:t>This means that s</a:t>
            </a:r>
            <a:r>
              <a:rPr lang="en-CA" sz="1200" dirty="0">
                <a:solidFill>
                  <a:srgbClr val="000000"/>
                </a:solidFill>
                <a:effectLst/>
                <a:latin typeface="Tahoma" panose="020B0604030504040204" pitchFamily="34" charset="0"/>
                <a:ea typeface="Tahoma" panose="020B0604030504040204" pitchFamily="34" charset="0"/>
                <a:cs typeface="Tahoma" panose="020B0604030504040204" pitchFamily="34" charset="0"/>
              </a:rPr>
              <a:t>pecific subsets of microglia exhibit differential activation patterns in response to maternal stress, possibly shaping neurodevelopmental outcomes</a:t>
            </a:r>
          </a:p>
          <a:p>
            <a:endParaRPr lang="en-US" dirty="0"/>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22</a:t>
            </a:fld>
            <a:endParaRPr lang="pl-PL"/>
          </a:p>
        </p:txBody>
      </p:sp>
    </p:spTree>
    <p:extLst>
      <p:ext uri="{BB962C8B-B14F-4D97-AF65-F5344CB8AC3E}">
        <p14:creationId xmlns:p14="http://schemas.microsoft.com/office/powerpoint/2010/main" val="384877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Future analyses could include Gene Set Enrichment Analysis to compare predefined gene sets (control vs. stress) and identify functional transcriptomic changes.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Pseudotime</a:t>
            </a:r>
            <a:r>
              <a:rPr lang="en-CA"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analysis could be used to track developmental trajectories under stress.</a:t>
            </a:r>
            <a:r>
              <a:rPr lang="en-CA" sz="1800" kern="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Investigating microglial-neural progenitor interactions using single-cell RNA-seq or spatial transcriptomics, along with broader analyses across time points and stress paradigms (e.g., chronic vs. acute), would enhance understanding of microglial responses.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Comparing male and female offspring may uncover sex-specific differences in neurodevelopment and stress responses.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23</a:t>
            </a:fld>
            <a:endParaRPr lang="pl-PL"/>
          </a:p>
        </p:txBody>
      </p:sp>
    </p:spTree>
    <p:extLst>
      <p:ext uri="{BB962C8B-B14F-4D97-AF65-F5344CB8AC3E}">
        <p14:creationId xmlns:p14="http://schemas.microsoft.com/office/powerpoint/2010/main" val="3321869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If I were to repeat this project, I would focus on running DAVID analysis on differentially expressed genes (DEGs) between conditions for each cluster, rather than analyzing marker genes and conditions separately. Additionally, obtaining the original code from the Rosin lab programmer would allow me to directly subcluster cluster 3 from the paper’s UMAP instead of relying on identifying the most heterogeneous cluster in my recreated UMAP.</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24</a:t>
            </a:fld>
            <a:endParaRPr lang="pl-PL"/>
          </a:p>
        </p:txBody>
      </p:sp>
    </p:spTree>
    <p:extLst>
      <p:ext uri="{BB962C8B-B14F-4D97-AF65-F5344CB8AC3E}">
        <p14:creationId xmlns:p14="http://schemas.microsoft.com/office/powerpoint/2010/main" val="1774997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All project files, including code, datasets, presentations, and proposals, are uploaded to GitHub or directly to the OSF page and are accessible under the "Files" section. The project description is available under the "Wiki" tab. </a:t>
            </a:r>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25</a:t>
            </a:fld>
            <a:endParaRPr lang="pl-PL"/>
          </a:p>
        </p:txBody>
      </p:sp>
    </p:spTree>
    <p:extLst>
      <p:ext uri="{BB962C8B-B14F-4D97-AF65-F5344CB8AC3E}">
        <p14:creationId xmlns:p14="http://schemas.microsoft.com/office/powerpoint/2010/main" val="2946730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27</a:t>
            </a:fld>
            <a:endParaRPr lang="pl-PL"/>
          </a:p>
        </p:txBody>
      </p:sp>
    </p:spTree>
    <p:extLst>
      <p:ext uri="{BB962C8B-B14F-4D97-AF65-F5344CB8AC3E}">
        <p14:creationId xmlns:p14="http://schemas.microsoft.com/office/powerpoint/2010/main" val="2018019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TimesNewRomanPSMT"/>
              </a:rPr>
              <a:t>Rosin et al. found that there are four distinct microglial clusters of hypothalamic microglia, one of which is in direct contact with nearby NSCs and responded to maternal cold stress.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effectLst/>
              <a:latin typeface="TimesNewRomanPSMT"/>
            </a:endParaRPr>
          </a:p>
          <a:p>
            <a:r>
              <a:rPr lang="pl-PL" dirty="0" err="1"/>
              <a:t>This</a:t>
            </a:r>
            <a:r>
              <a:rPr lang="pl-PL" dirty="0"/>
              <a:t> </a:t>
            </a:r>
            <a:r>
              <a:rPr lang="pl-PL" dirty="0" err="1"/>
              <a:t>is</a:t>
            </a:r>
            <a:r>
              <a:rPr lang="pl-PL" dirty="0"/>
              <a:t> a UMAP plot </a:t>
            </a:r>
            <a:r>
              <a:rPr lang="pl-PL" dirty="0" err="1"/>
              <a:t>visuazling</a:t>
            </a:r>
            <a:r>
              <a:rPr lang="pl-PL" dirty="0"/>
              <a:t> 4 </a:t>
            </a:r>
            <a:r>
              <a:rPr lang="pl-PL" dirty="0" err="1"/>
              <a:t>clusters</a:t>
            </a:r>
            <a:r>
              <a:rPr lang="pl-PL" dirty="0"/>
              <a:t> of </a:t>
            </a:r>
            <a:r>
              <a:rPr lang="pl-PL" dirty="0" err="1"/>
              <a:t>similar</a:t>
            </a:r>
            <a:r>
              <a:rPr lang="pl-PL" dirty="0"/>
              <a:t> </a:t>
            </a:r>
            <a:r>
              <a:rPr lang="pl-PL" dirty="0" err="1"/>
              <a:t>microglia</a:t>
            </a:r>
            <a:r>
              <a:rPr lang="pl-PL" dirty="0"/>
              <a:t> </a:t>
            </a:r>
            <a:r>
              <a:rPr lang="pl-PL" dirty="0" err="1"/>
              <a:t>based</a:t>
            </a:r>
            <a:r>
              <a:rPr lang="pl-PL" dirty="0"/>
              <a:t> on </a:t>
            </a:r>
            <a:r>
              <a:rPr lang="pl-PL" dirty="0" err="1"/>
              <a:t>their</a:t>
            </a:r>
            <a:r>
              <a:rPr lang="pl-PL" dirty="0"/>
              <a:t> </a:t>
            </a:r>
            <a:r>
              <a:rPr lang="pl-PL" dirty="0" err="1"/>
              <a:t>gene</a:t>
            </a:r>
            <a:r>
              <a:rPr lang="pl-PL" dirty="0"/>
              <a:t> </a:t>
            </a:r>
            <a:r>
              <a:rPr lang="pl-PL" dirty="0" err="1"/>
              <a:t>expression</a:t>
            </a:r>
            <a:r>
              <a:rPr lang="pl-PL" dirty="0"/>
              <a:t> </a:t>
            </a:r>
            <a:r>
              <a:rPr lang="pl-PL" dirty="0" err="1"/>
              <a:t>proflies</a:t>
            </a:r>
            <a:r>
              <a:rPr lang="pl-PL" dirty="0"/>
              <a:t>. Here, </a:t>
            </a:r>
            <a:r>
              <a:rPr lang="pl-PL" dirty="0" err="1"/>
              <a:t>increasing</a:t>
            </a:r>
            <a:r>
              <a:rPr lang="pl-PL" dirty="0"/>
              <a:t> </a:t>
            </a:r>
            <a:r>
              <a:rPr lang="pl-PL" dirty="0" err="1"/>
              <a:t>heterogeneity</a:t>
            </a:r>
            <a:r>
              <a:rPr lang="pl-PL" dirty="0"/>
              <a:t> in the data </a:t>
            </a:r>
            <a:r>
              <a:rPr lang="pl-PL" dirty="0" err="1"/>
              <a:t>is</a:t>
            </a:r>
            <a:r>
              <a:rPr lang="pl-PL" dirty="0"/>
              <a:t> </a:t>
            </a:r>
            <a:r>
              <a:rPr lang="pl-PL" dirty="0" err="1"/>
              <a:t>represented</a:t>
            </a:r>
            <a:r>
              <a:rPr lang="pl-PL" dirty="0"/>
              <a:t> by the </a:t>
            </a:r>
            <a:r>
              <a:rPr lang="pl-PL" dirty="0" err="1"/>
              <a:t>increasing</a:t>
            </a:r>
            <a:r>
              <a:rPr lang="pl-PL" dirty="0"/>
              <a:t> </a:t>
            </a:r>
            <a:r>
              <a:rPr lang="pl-PL" dirty="0" err="1"/>
              <a:t>distance</a:t>
            </a:r>
            <a:r>
              <a:rPr lang="pl-PL" dirty="0"/>
              <a:t> </a:t>
            </a:r>
            <a:r>
              <a:rPr lang="pl-PL" dirty="0" err="1"/>
              <a:t>between</a:t>
            </a:r>
            <a:r>
              <a:rPr lang="pl-PL" dirty="0"/>
              <a:t> the data </a:t>
            </a:r>
            <a:r>
              <a:rPr lang="pl-PL" dirty="0" err="1"/>
              <a:t>points</a:t>
            </a:r>
            <a:r>
              <a:rPr lang="pl-PL" dirty="0"/>
              <a:t>. </a:t>
            </a:r>
          </a:p>
        </p:txBody>
      </p:sp>
      <p:sp>
        <p:nvSpPr>
          <p:cNvPr id="4" name="Slide Number Placeholder 3"/>
          <p:cNvSpPr>
            <a:spLocks noGrp="1"/>
          </p:cNvSpPr>
          <p:nvPr>
            <p:ph type="sldNum" sz="quarter" idx="5"/>
          </p:nvPr>
        </p:nvSpPr>
        <p:spPr/>
        <p:txBody>
          <a:bodyPr/>
          <a:lstStyle/>
          <a:p>
            <a:fld id="{0E3B44F9-F580-E94A-8963-EF3A02FC8C03}" type="slidenum">
              <a:rPr lang="pl-PL" smtClean="0"/>
              <a:t>3</a:t>
            </a:fld>
            <a:endParaRPr lang="pl-PL"/>
          </a:p>
        </p:txBody>
      </p:sp>
    </p:spTree>
    <p:extLst>
      <p:ext uri="{BB962C8B-B14F-4D97-AF65-F5344CB8AC3E}">
        <p14:creationId xmlns:p14="http://schemas.microsoft.com/office/powerpoint/2010/main" val="869997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TimesNewRomanPSMT"/>
              </a:rPr>
              <a:t>However, the heterogeneity within microglial subpopulations remains underexplored.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TimesNewRomanPSMT"/>
              </a:rPr>
              <a:t>I am trying to answer the question: how do transcriptomic differences, within a specific subtype of hypothalamic microglia identified in Rosin et al. (2021) reflect the heterogeneity in microglial responses to maternal stress? </a:t>
            </a:r>
            <a:endParaRPr lang="en-CA" dirty="0"/>
          </a:p>
          <a:p>
            <a:endParaRPr lang="en-US" dirty="0"/>
          </a:p>
          <a:p>
            <a:r>
              <a:rPr lang="en-US" dirty="0"/>
              <a:t>Initially, I’ve decided analyze cluster 3, since it is the most heterogenous based on the UMAP plot. This </a:t>
            </a:r>
            <a:r>
              <a:rPr lang="en-CA" sz="1200" dirty="0">
                <a:effectLst/>
                <a:latin typeface="TimesNewRomanPSMT"/>
              </a:rPr>
              <a:t>project aims to improve our understanding of how microglial diversity impacts neurodevelopmental programs in response to maternal stress. These findings could help uncover underlying mechanisms involved in NDDs, enabling identification of vulnerable pathways for interventions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4</a:t>
            </a:fld>
            <a:endParaRPr lang="pl-PL"/>
          </a:p>
        </p:txBody>
      </p:sp>
    </p:spTree>
    <p:extLst>
      <p:ext uri="{BB962C8B-B14F-4D97-AF65-F5344CB8AC3E}">
        <p14:creationId xmlns:p14="http://schemas.microsoft.com/office/powerpoint/2010/main" val="3506406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450"/>
              </a:spcAft>
              <a:buClrTx/>
              <a:buSzTx/>
              <a:buFont typeface="Arial" panose="020B0604020202020204" pitchFamily="34" charset="0"/>
              <a:buChar char="•"/>
              <a:tabLst/>
              <a:defRPr/>
            </a:pPr>
            <a:r>
              <a:rPr lang="en-CA" dirty="0"/>
              <a:t>I conducted all of my analyses in R, despite having no prior experience with the platform. As mentioned earlier, I utilized several packages—Seurat, </a:t>
            </a:r>
            <a:r>
              <a:rPr lang="en-CA" dirty="0" err="1"/>
              <a:t>dplyr</a:t>
            </a:r>
            <a:r>
              <a:rPr lang="en-CA" dirty="0"/>
              <a:t>, </a:t>
            </a:r>
            <a:r>
              <a:rPr lang="en-CA" dirty="0" err="1"/>
              <a:t>devtools</a:t>
            </a:r>
            <a:r>
              <a:rPr lang="en-CA" dirty="0"/>
              <a:t>, ggplot2, and </a:t>
            </a:r>
            <a:r>
              <a:rPr lang="en-CA" dirty="0" err="1"/>
              <a:t>enrichR</a:t>
            </a:r>
            <a:r>
              <a:rPr lang="en-CA" dirty="0"/>
              <a:t>—to analyze my </a:t>
            </a:r>
            <a:r>
              <a:rPr lang="en-CA" dirty="0" err="1"/>
              <a:t>scRNAseq</a:t>
            </a:r>
            <a:r>
              <a:rPr lang="en-CA" dirty="0"/>
              <a:t> data. Throughout this process, I worked with </a:t>
            </a:r>
            <a:r>
              <a:rPr lang="en-CA" dirty="0" err="1"/>
              <a:t>chatgpt</a:t>
            </a:r>
            <a:r>
              <a:rPr lang="en-CA" dirty="0"/>
              <a:t> and my TA Margo, who has been incredibly helpful. </a:t>
            </a:r>
            <a:endParaRPr lang="en-CA" b="0" i="0" dirty="0">
              <a:solidFill>
                <a:srgbClr val="2D3B45"/>
              </a:solidFill>
              <a:effectLst/>
              <a:latin typeface="Lato Extended"/>
            </a:endParaRPr>
          </a:p>
          <a:p>
            <a:endParaRPr lang="en-US" dirty="0"/>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5</a:t>
            </a:fld>
            <a:endParaRPr lang="pl-PL"/>
          </a:p>
        </p:txBody>
      </p:sp>
    </p:spTree>
    <p:extLst>
      <p:ext uri="{BB962C8B-B14F-4D97-AF65-F5344CB8AC3E}">
        <p14:creationId xmlns:p14="http://schemas.microsoft.com/office/powerpoint/2010/main" val="1887059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are the main coding steps I followed, along with the packages I used throughout my analysis. I’ve included a few images of the analysis outcomes to give you a preview of what’s coming. </a:t>
            </a:r>
          </a:p>
          <a:p>
            <a:endParaRPr lang="en-CA" dirty="0"/>
          </a:p>
          <a:p>
            <a:endParaRPr lang="en-CA" dirty="0"/>
          </a:p>
          <a:p>
            <a:endParaRPr lang="en-CA" dirty="0"/>
          </a:p>
          <a:p>
            <a:endParaRPr lang="en-CA" dirty="0"/>
          </a:p>
          <a:p>
            <a:endParaRPr lang="en-CA" dirty="0"/>
          </a:p>
          <a:p>
            <a:endParaRPr lang="en-CA" dirty="0"/>
          </a:p>
          <a:p>
            <a:pPr>
              <a:buFont typeface="Arial" panose="020B0604020202020204" pitchFamily="34" charset="0"/>
              <a:buChar char="•"/>
            </a:pPr>
            <a:r>
              <a:rPr lang="en-CA" b="1" dirty="0"/>
              <a:t>Seurat</a:t>
            </a:r>
            <a:r>
              <a:rPr lang="en-CA" dirty="0"/>
              <a:t>: Analyzes and visualizes single-cell RNA sequencing data, including clustering and UMAP plotting.</a:t>
            </a:r>
          </a:p>
          <a:p>
            <a:pPr>
              <a:buFont typeface="Arial" panose="020B0604020202020204" pitchFamily="34" charset="0"/>
              <a:buChar char="•"/>
            </a:pPr>
            <a:r>
              <a:rPr lang="en-CA" b="1" dirty="0" err="1"/>
              <a:t>dplyr</a:t>
            </a:r>
            <a:r>
              <a:rPr lang="en-CA" dirty="0"/>
              <a:t>: Simplifies data manipulation in R with functions for filtering, grouping, and summarizing data.</a:t>
            </a:r>
          </a:p>
          <a:p>
            <a:pPr>
              <a:buFont typeface="Arial" panose="020B0604020202020204" pitchFamily="34" charset="0"/>
              <a:buChar char="•"/>
            </a:pPr>
            <a:r>
              <a:rPr lang="en-CA" b="1" dirty="0" err="1"/>
              <a:t>devtools</a:t>
            </a:r>
            <a:r>
              <a:rPr lang="en-CA" dirty="0"/>
              <a:t>: Streamlines R package development and installation of packages from sources like GitHub.</a:t>
            </a:r>
          </a:p>
          <a:p>
            <a:pPr>
              <a:buFont typeface="Arial" panose="020B0604020202020204" pitchFamily="34" charset="0"/>
              <a:buChar char="•"/>
            </a:pPr>
            <a:r>
              <a:rPr lang="en-CA" b="1" dirty="0"/>
              <a:t>ggplot2</a:t>
            </a:r>
            <a:r>
              <a:rPr lang="en-CA" dirty="0"/>
              <a:t>: Creates elegant and customizable data visualizations, such as scatter plots and bar charts.</a:t>
            </a:r>
          </a:p>
          <a:p>
            <a:pPr>
              <a:buFont typeface="Arial" panose="020B0604020202020204" pitchFamily="34" charset="0"/>
              <a:buChar char="•"/>
            </a:pPr>
            <a:r>
              <a:rPr lang="en-CA" b="1" dirty="0" err="1"/>
              <a:t>enrichR</a:t>
            </a:r>
            <a:r>
              <a:rPr lang="en-CA" dirty="0"/>
              <a:t>: Performs gene set enrichment analysis to identify biological pathways and functions from gene lists.</a:t>
            </a:r>
          </a:p>
          <a:p>
            <a:endParaRPr lang="en-US" dirty="0"/>
          </a:p>
        </p:txBody>
      </p:sp>
      <p:sp>
        <p:nvSpPr>
          <p:cNvPr id="4" name="Slide Number Placeholder 3"/>
          <p:cNvSpPr>
            <a:spLocks noGrp="1"/>
          </p:cNvSpPr>
          <p:nvPr>
            <p:ph type="sldNum" sz="quarter" idx="5"/>
          </p:nvPr>
        </p:nvSpPr>
        <p:spPr/>
        <p:txBody>
          <a:bodyPr/>
          <a:lstStyle/>
          <a:p>
            <a:fld id="{0E3B44F9-F580-E94A-8963-EF3A02FC8C03}" type="slidenum">
              <a:rPr lang="pl-PL" smtClean="0"/>
              <a:t>6</a:t>
            </a:fld>
            <a:endParaRPr lang="pl-PL"/>
          </a:p>
        </p:txBody>
      </p:sp>
    </p:spTree>
    <p:extLst>
      <p:ext uri="{BB962C8B-B14F-4D97-AF65-F5344CB8AC3E}">
        <p14:creationId xmlns:p14="http://schemas.microsoft.com/office/powerpoint/2010/main" val="235069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CAFED-C4AA-5F4E-9265-E46247DA05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9E824F-4173-7AD3-B454-BFF3FD411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28668-F142-19E9-859C-6CBD79561097}"/>
              </a:ext>
            </a:extLst>
          </p:cNvPr>
          <p:cNvSpPr>
            <a:spLocks noGrp="1"/>
          </p:cNvSpPr>
          <p:nvPr>
            <p:ph type="body" idx="1"/>
          </p:nvPr>
        </p:nvSpPr>
        <p:spPr/>
        <p:txBody>
          <a:bodyPr/>
          <a:lstStyle/>
          <a:p>
            <a:r>
              <a:rPr lang="en-US" dirty="0"/>
              <a:t>Rosin et al. used WT and stress CD 1 mice and consequently for each condition there are 3 files: </a:t>
            </a:r>
          </a:p>
          <a:p>
            <a:endParaRPr lang="en-US" dirty="0"/>
          </a:p>
          <a:p>
            <a:r>
              <a:rPr lang="en-US" dirty="0"/>
              <a:t>As I mentioned before,</a:t>
            </a:r>
            <a:r>
              <a:rPr lang="en-CA" b="0" i="0" dirty="0">
                <a:solidFill>
                  <a:srgbClr val="606C71"/>
                </a:solidFill>
                <a:effectLst/>
                <a:latin typeface="Open Sans" panose="020F0502020204030204" pitchFamily="34" charset="0"/>
              </a:rPr>
              <a:t> </a:t>
            </a:r>
            <a:r>
              <a:rPr lang="en-CA" b="1" i="0" dirty="0">
                <a:solidFill>
                  <a:srgbClr val="606C71"/>
                </a:solidFill>
                <a:effectLst/>
                <a:latin typeface="Open Sans" panose="020F0502020204030204" pitchFamily="34" charset="0"/>
              </a:rPr>
              <a:t>gene IDs</a:t>
            </a:r>
            <a:r>
              <a:rPr lang="en-CA" b="0" i="0" dirty="0">
                <a:solidFill>
                  <a:srgbClr val="606C71"/>
                </a:solidFill>
                <a:effectLst/>
                <a:latin typeface="Open Sans" panose="020F0502020204030204" pitchFamily="34" charset="0"/>
              </a:rPr>
              <a:t>, </a:t>
            </a:r>
            <a:r>
              <a:rPr lang="en-CA" b="1" i="0" dirty="0">
                <a:solidFill>
                  <a:srgbClr val="606C71"/>
                </a:solidFill>
                <a:effectLst/>
                <a:latin typeface="Open Sans" panose="020F0502020204030204" pitchFamily="34" charset="0"/>
              </a:rPr>
              <a:t>cell IDs</a:t>
            </a:r>
            <a:r>
              <a:rPr lang="en-CA" b="0" i="0" dirty="0">
                <a:solidFill>
                  <a:srgbClr val="606C71"/>
                </a:solidFill>
                <a:effectLst/>
                <a:latin typeface="Open Sans" panose="020F0502020204030204" pitchFamily="34" charset="0"/>
              </a:rPr>
              <a:t>, </a:t>
            </a:r>
            <a:r>
              <a:rPr lang="en-CA" b="1" i="0" dirty="0">
                <a:solidFill>
                  <a:srgbClr val="606C71"/>
                </a:solidFill>
                <a:effectLst/>
                <a:latin typeface="Open Sans" panose="020F0502020204030204" pitchFamily="34" charset="0"/>
              </a:rPr>
              <a:t>matrix of counts</a:t>
            </a:r>
            <a:r>
              <a:rPr lang="en-CA" b="0" i="0" dirty="0">
                <a:solidFill>
                  <a:srgbClr val="606C71"/>
                </a:solidFill>
                <a:effectLst/>
                <a:latin typeface="Open Sans" panose="020F0502020204030204" pitchFamily="34" charset="0"/>
              </a:rPr>
              <a:t> per gene for every cell. </a:t>
            </a:r>
          </a:p>
          <a:p>
            <a:endParaRPr lang="en-CA" b="0" i="0" dirty="0">
              <a:solidFill>
                <a:srgbClr val="606C71"/>
              </a:solidFill>
              <a:effectLst/>
              <a:latin typeface="Open Sans" panose="020F0502020204030204" pitchFamily="34" charset="0"/>
            </a:endParaRPr>
          </a:p>
          <a:p>
            <a:pPr algn="l">
              <a:buFont typeface="+mj-lt"/>
              <a:buAutoNum type="arabicPeriod"/>
            </a:pPr>
            <a:endParaRPr lang="en-CA" b="0" i="0" dirty="0">
              <a:solidFill>
                <a:srgbClr val="606C71"/>
              </a:solidFill>
              <a:effectLst/>
              <a:latin typeface="Open Sans" panose="020B0606030504020204" pitchFamily="34" charset="0"/>
            </a:endParaRPr>
          </a:p>
          <a:p>
            <a:pPr algn="l">
              <a:buFont typeface="+mj-lt"/>
              <a:buAutoNum type="arabicPeriod"/>
            </a:pPr>
            <a:endParaRPr lang="en-CA" b="0" i="0" dirty="0">
              <a:solidFill>
                <a:srgbClr val="606C71"/>
              </a:solidFill>
              <a:effectLst/>
              <a:latin typeface="Open Sans" panose="020B0606030504020204" pitchFamily="34" charset="0"/>
            </a:endParaRPr>
          </a:p>
          <a:p>
            <a:pPr algn="l">
              <a:buFont typeface="+mj-lt"/>
              <a:buAutoNum type="arabicPeriod"/>
            </a:pPr>
            <a:endParaRPr lang="en-CA" b="0" i="0" dirty="0">
              <a:solidFill>
                <a:srgbClr val="606C71"/>
              </a:solidFill>
              <a:effectLst/>
              <a:latin typeface="Open Sans" panose="020B0606030504020204" pitchFamily="34" charset="0"/>
            </a:endParaRPr>
          </a:p>
          <a:p>
            <a:pPr algn="l">
              <a:buFont typeface="+mj-lt"/>
              <a:buAutoNum type="arabicPeriod"/>
            </a:pPr>
            <a:endParaRPr lang="en-CA" b="0" i="0" dirty="0">
              <a:solidFill>
                <a:srgbClr val="606C71"/>
              </a:solidFill>
              <a:effectLst/>
              <a:latin typeface="Open Sans" panose="020B0606030504020204" pitchFamily="34" charset="0"/>
            </a:endParaRPr>
          </a:p>
          <a:p>
            <a:pPr algn="l">
              <a:buFont typeface="+mj-lt"/>
              <a:buAutoNum type="arabicPeriod"/>
            </a:pPr>
            <a:r>
              <a:rPr lang="en-CA" b="0" i="0" dirty="0">
                <a:solidFill>
                  <a:srgbClr val="606C71"/>
                </a:solidFill>
                <a:effectLst/>
                <a:latin typeface="Open Sans" panose="020F0502020204030204" pitchFamily="34" charset="0"/>
              </a:rPr>
              <a:t>a file with the </a:t>
            </a:r>
            <a:r>
              <a:rPr lang="en-CA" b="1" i="0" dirty="0">
                <a:solidFill>
                  <a:srgbClr val="606C71"/>
                </a:solidFill>
                <a:effectLst/>
                <a:latin typeface="Open Sans" panose="020F0502020204030204" pitchFamily="34" charset="0"/>
              </a:rPr>
              <a:t>gene IDs</a:t>
            </a:r>
            <a:r>
              <a:rPr lang="en-CA" b="0" i="0" dirty="0">
                <a:solidFill>
                  <a:srgbClr val="606C71"/>
                </a:solidFill>
                <a:effectLst/>
                <a:latin typeface="Open Sans" panose="020F0502020204030204" pitchFamily="34" charset="0"/>
              </a:rPr>
              <a:t>, representing all genes quantified</a:t>
            </a:r>
          </a:p>
          <a:p>
            <a:pPr algn="l">
              <a:buFont typeface="+mj-lt"/>
              <a:buAutoNum type="arabicPeriod"/>
            </a:pPr>
            <a:r>
              <a:rPr lang="en-CA" b="0" i="0" dirty="0">
                <a:solidFill>
                  <a:srgbClr val="606C71"/>
                </a:solidFill>
                <a:effectLst/>
                <a:latin typeface="Open Sans" panose="020F0502020204030204" pitchFamily="34" charset="0"/>
              </a:rPr>
              <a:t>a file with the </a:t>
            </a:r>
            <a:r>
              <a:rPr lang="en-CA" b="1" i="0" dirty="0">
                <a:solidFill>
                  <a:srgbClr val="606C71"/>
                </a:solidFill>
                <a:effectLst/>
                <a:latin typeface="Open Sans" panose="020F0502020204030204" pitchFamily="34" charset="0"/>
              </a:rPr>
              <a:t>cell IDs</a:t>
            </a:r>
            <a:r>
              <a:rPr lang="en-CA" b="0" i="0" dirty="0">
                <a:solidFill>
                  <a:srgbClr val="606C71"/>
                </a:solidFill>
                <a:effectLst/>
                <a:latin typeface="Open Sans" panose="020F0502020204030204" pitchFamily="34" charset="0"/>
              </a:rPr>
              <a:t>, representing all cells quantified</a:t>
            </a:r>
          </a:p>
          <a:p>
            <a:pPr algn="l">
              <a:buFont typeface="+mj-lt"/>
              <a:buAutoNum type="arabicPeriod"/>
            </a:pPr>
            <a:r>
              <a:rPr lang="en-CA" b="0" i="0" dirty="0">
                <a:solidFill>
                  <a:srgbClr val="606C71"/>
                </a:solidFill>
                <a:effectLst/>
                <a:latin typeface="Open Sans" panose="020F0502020204030204" pitchFamily="34" charset="0"/>
              </a:rPr>
              <a:t>a </a:t>
            </a:r>
            <a:r>
              <a:rPr lang="en-CA" b="1" i="0" dirty="0">
                <a:solidFill>
                  <a:srgbClr val="606C71"/>
                </a:solidFill>
                <a:effectLst/>
                <a:latin typeface="Open Sans" panose="020F0502020204030204" pitchFamily="34" charset="0"/>
              </a:rPr>
              <a:t>matrix of counts</a:t>
            </a:r>
            <a:r>
              <a:rPr lang="en-CA" b="0" i="0" dirty="0">
                <a:solidFill>
                  <a:srgbClr val="606C71"/>
                </a:solidFill>
                <a:effectLst/>
                <a:latin typeface="Open Sans" panose="020F0502020204030204" pitchFamily="34" charset="0"/>
              </a:rPr>
              <a:t> per gene for every cell</a:t>
            </a:r>
          </a:p>
          <a:p>
            <a:pPr algn="l">
              <a:buFont typeface="+mj-lt"/>
              <a:buAutoNum type="arabicPeriod"/>
            </a:pPr>
            <a:endParaRPr lang="en-CA" b="0" i="0" dirty="0">
              <a:solidFill>
                <a:srgbClr val="606C71"/>
              </a:solidFill>
              <a:effectLst/>
              <a:latin typeface="Open Sans" panose="020F0502020204030204" pitchFamily="34" charset="0"/>
            </a:endParaRPr>
          </a:p>
          <a:p>
            <a:pPr algn="l">
              <a:buFont typeface="+mj-lt"/>
              <a:buNone/>
            </a:pPr>
            <a:r>
              <a:rPr lang="en-CA" b="0" i="0" dirty="0">
                <a:solidFill>
                  <a:srgbClr val="606C71"/>
                </a:solidFill>
                <a:effectLst/>
                <a:latin typeface="Open Sans" panose="020B0606030504020204" pitchFamily="34" charset="0"/>
              </a:rPr>
              <a:t>In the matrix rows are associated with the gene IDs and columns correspond to the cellular barcodes</a:t>
            </a:r>
          </a:p>
        </p:txBody>
      </p:sp>
      <p:sp>
        <p:nvSpPr>
          <p:cNvPr id="4" name="Slide Number Placeholder 3">
            <a:extLst>
              <a:ext uri="{FF2B5EF4-FFF2-40B4-BE49-F238E27FC236}">
                <a16:creationId xmlns:a16="http://schemas.microsoft.com/office/drawing/2014/main" id="{B4B9D606-070D-EBFA-A951-3DAE204A96E3}"/>
              </a:ext>
            </a:extLst>
          </p:cNvPr>
          <p:cNvSpPr>
            <a:spLocks noGrp="1"/>
          </p:cNvSpPr>
          <p:nvPr>
            <p:ph type="sldNum" sz="quarter" idx="5"/>
          </p:nvPr>
        </p:nvSpPr>
        <p:spPr/>
        <p:txBody>
          <a:bodyPr/>
          <a:lstStyle/>
          <a:p>
            <a:fld id="{0E3B44F9-F580-E94A-8963-EF3A02FC8C03}" type="slidenum">
              <a:rPr lang="pl-PL" smtClean="0"/>
              <a:t>7</a:t>
            </a:fld>
            <a:endParaRPr lang="pl-PL"/>
          </a:p>
        </p:txBody>
      </p:sp>
    </p:spTree>
    <p:extLst>
      <p:ext uri="{BB962C8B-B14F-4D97-AF65-F5344CB8AC3E}">
        <p14:creationId xmlns:p14="http://schemas.microsoft.com/office/powerpoint/2010/main" val="3261387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I mentioned before, I first prepared my data, which involved installing packages and loading libraries and creating my combined Seurat object. </a:t>
            </a:r>
          </a:p>
          <a:p>
            <a:endParaRPr lang="en-CA" dirty="0"/>
          </a:p>
          <a:p>
            <a:r>
              <a:rPr lang="en-US" dirty="0"/>
              <a:t>Then, in the quality control step I filtered out cells from the data that were of poor quality.</a:t>
            </a:r>
            <a:endParaRPr lang="en-US" sz="1200" b="0" dirty="0">
              <a:solidFill>
                <a:schemeClr val="tx1"/>
              </a:solidFill>
              <a:effectLst/>
              <a:latin typeface="+mn-lt"/>
            </a:endParaRPr>
          </a:p>
          <a:p>
            <a:pPr rtl="0" fontAlgn="ctr">
              <a:buFont typeface="Courier New" panose="02070309020205020404" pitchFamily="49" charset="0"/>
              <a:buChar char="o"/>
            </a:pPr>
            <a:endParaRPr lang="en-US" sz="1200" b="0" dirty="0">
              <a:solidFill>
                <a:schemeClr val="tx1"/>
              </a:solidFill>
              <a:effectLst/>
              <a:latin typeface="+mn-lt"/>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left Plot, on the y axis shows the percentage of mitochondrial gene expression in each cell and on the x axis indicates the total number of RNA molecules (counts) per cell. In this plot, it appears that the stressed condition (red points) has more cells with higher mitochondrial percentages compared to the control (blue points). This suggests that cells in the stressed condition may have more variation in quality.</a:t>
            </a:r>
          </a:p>
          <a:p>
            <a:endParaRPr lang="en-US" dirty="0"/>
          </a:p>
          <a:p>
            <a:r>
              <a:rPr lang="en-US" dirty="0"/>
              <a:t>The right Plot, on the y axis shows the number of unique genes detected in each cell, the x axis shows  the total RNA count per cell. There is a strong correlation (0.95), which is expected, as cells with more RNA molecules often have more detected genes. This plot shows that both stressed and control cells have a similar relationship between total RNA counts and gene diversity, but there may be some slight variation in counts and features between the conditions.</a:t>
            </a:r>
          </a:p>
          <a:p>
            <a:endParaRPr lang="en-US" dirty="0"/>
          </a:p>
          <a:p>
            <a:endParaRPr lang="en-CA" dirty="0"/>
          </a:p>
        </p:txBody>
      </p:sp>
      <p:sp>
        <p:nvSpPr>
          <p:cNvPr id="4" name="Slide Number Placeholder 3"/>
          <p:cNvSpPr>
            <a:spLocks noGrp="1"/>
          </p:cNvSpPr>
          <p:nvPr>
            <p:ph type="sldNum" sz="quarter" idx="5"/>
          </p:nvPr>
        </p:nvSpPr>
        <p:spPr/>
        <p:txBody>
          <a:bodyPr/>
          <a:lstStyle/>
          <a:p>
            <a:fld id="{0E3B44F9-F580-E94A-8963-EF3A02FC8C03}" type="slidenum">
              <a:rPr lang="pl-PL" smtClean="0"/>
              <a:t>8</a:t>
            </a:fld>
            <a:endParaRPr lang="pl-PL"/>
          </a:p>
        </p:txBody>
      </p:sp>
    </p:spTree>
    <p:extLst>
      <p:ext uri="{BB962C8B-B14F-4D97-AF65-F5344CB8AC3E}">
        <p14:creationId xmlns:p14="http://schemas.microsoft.com/office/powerpoint/2010/main" val="1617675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b="0" dirty="0">
                <a:solidFill>
                  <a:srgbClr val="3A3838"/>
                </a:solidFill>
                <a:effectLst/>
                <a:latin typeface="Calibri" panose="020F0502020204030204" pitchFamily="34" charset="0"/>
              </a:rPr>
              <a:t>As mentioned before, I also normalized my data, so that it is easier to compare across different cells. </a:t>
            </a:r>
          </a:p>
          <a:p>
            <a:pPr marL="0" marR="0"/>
            <a:r>
              <a:rPr lang="en-US" sz="1800" b="0" dirty="0">
                <a:solidFill>
                  <a:srgbClr val="3A3838"/>
                </a:solidFill>
                <a:effectLst/>
                <a:latin typeface="Calibri" panose="020F0502020204030204" pitchFamily="34" charset="0"/>
              </a:rPr>
              <a:t>I performed principal component analysis, to simplify the data making it easier to interpret. </a:t>
            </a:r>
          </a:p>
          <a:p>
            <a:pPr marL="0" marR="0"/>
            <a:endParaRPr lang="en-US" sz="1800" b="0" dirty="0">
              <a:solidFill>
                <a:srgbClr val="3A3838"/>
              </a:solidFill>
              <a:effectLst/>
              <a:latin typeface="Calibri" panose="020F0502020204030204" pitchFamily="34" charset="0"/>
            </a:endParaRPr>
          </a:p>
          <a:p>
            <a:pPr marL="0" marR="0"/>
            <a:endParaRPr lang="en-US" sz="1800" b="0" dirty="0">
              <a:solidFill>
                <a:srgbClr val="3A3838"/>
              </a:solidFill>
              <a:effectLst/>
              <a:latin typeface="Calibri" panose="020F0502020204030204" pitchFamily="34" charset="0"/>
            </a:endParaRPr>
          </a:p>
          <a:p>
            <a:pPr marL="0" marR="0"/>
            <a:endParaRPr lang="en-US" sz="1800" b="0" dirty="0">
              <a:solidFill>
                <a:srgbClr val="3A3838"/>
              </a:solidFill>
              <a:effectLst/>
              <a:latin typeface="Calibri" panose="020F0502020204030204" pitchFamily="34" charset="0"/>
            </a:endParaRPr>
          </a:p>
          <a:p>
            <a:pPr marL="0" marR="0"/>
            <a:endParaRPr lang="en-US" sz="1800" b="0" dirty="0">
              <a:solidFill>
                <a:srgbClr val="3A3838"/>
              </a:solidFill>
              <a:effectLst/>
              <a:latin typeface="Calibri" panose="020F0502020204030204" pitchFamily="34" charset="0"/>
            </a:endParaRPr>
          </a:p>
          <a:p>
            <a:pPr marL="0" marR="0"/>
            <a:endParaRPr lang="en-US" sz="1800" b="0" dirty="0">
              <a:solidFill>
                <a:srgbClr val="3A3838"/>
              </a:solidFill>
              <a:effectLst/>
              <a:latin typeface="Calibri" panose="020F0502020204030204" pitchFamily="34" charset="0"/>
            </a:endParaRPr>
          </a:p>
          <a:p>
            <a:pPr marL="0" marR="0"/>
            <a:endParaRPr lang="en-US" sz="1800" b="0" dirty="0">
              <a:solidFill>
                <a:srgbClr val="3A3838"/>
              </a:solidFill>
              <a:effectLst/>
              <a:latin typeface="Calibri" panose="020F0502020204030204" pitchFamily="34" charset="0"/>
            </a:endParaRPr>
          </a:p>
          <a:p>
            <a:pPr marL="0" marR="0"/>
            <a:endParaRPr lang="en-US" sz="1800" b="0" dirty="0">
              <a:solidFill>
                <a:srgbClr val="3A3838"/>
              </a:solidFill>
              <a:effectLst/>
              <a:latin typeface="Calibri" panose="020F0502020204030204" pitchFamily="34" charset="0"/>
            </a:endParaRPr>
          </a:p>
          <a:p>
            <a:pPr marL="0" marR="0"/>
            <a:endParaRPr lang="en-US" sz="1800" b="0" dirty="0">
              <a:solidFill>
                <a:srgbClr val="3A3838"/>
              </a:solidFill>
              <a:effectLst/>
              <a:latin typeface="Calibri" panose="020F0502020204030204" pitchFamily="34" charset="0"/>
            </a:endParaRPr>
          </a:p>
          <a:p>
            <a:pPr marL="0" marR="0"/>
            <a:endParaRPr lang="en-US" sz="1800" b="0" dirty="0">
              <a:solidFill>
                <a:srgbClr val="3A3838"/>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A3838"/>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3A3838"/>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3A3838"/>
                </a:solidFill>
                <a:effectLst/>
                <a:latin typeface="Calibri" panose="020F0502020204030204" pitchFamily="34" charset="0"/>
              </a:rPr>
              <a:t>When we "normalize" the data, we adjust it so that it's easier to compare across different cells. In my  dataset, each cell has a different total amount of RNA. Without normalization, comparing gene expression between cells wouldn’t be fair, because some cells may just have more RNA by chance and normalization helps with this. In short </a:t>
            </a:r>
            <a:r>
              <a:rPr lang="en-US" sz="1200" b="0" i="0" dirty="0">
                <a:solidFill>
                  <a:srgbClr val="3A3838"/>
                </a:solidFill>
                <a:effectLst/>
                <a:latin typeface="Calibri" panose="020F0502020204030204" pitchFamily="34" charset="0"/>
              </a:rPr>
              <a:t>total RNA in each cell is measured and then divided by total RNA count. Then data is scaled and then a logarithmic transformation is used</a:t>
            </a:r>
            <a:endParaRPr lang="en-US" sz="1200" b="0" dirty="0"/>
          </a:p>
          <a:p>
            <a:pPr marL="0" marR="0"/>
            <a:endParaRPr lang="en-US" b="0" dirty="0"/>
          </a:p>
          <a:p>
            <a:pPr marL="0" marR="0"/>
            <a:r>
              <a:rPr lang="en-US" sz="2800" b="0" dirty="0">
                <a:solidFill>
                  <a:srgbClr val="3A3838"/>
                </a:solidFill>
                <a:effectLst/>
                <a:latin typeface="Calibri" panose="020F0502020204030204" pitchFamily="34" charset="0"/>
              </a:rPr>
              <a:t>PCA is essential for later processes like clustering, which benefit from having the data represented in fewer dimensions.</a:t>
            </a:r>
          </a:p>
          <a:p>
            <a:pPr marL="0" marR="0"/>
            <a:endParaRPr lang="en-US" sz="2800" b="0" dirty="0">
              <a:solidFill>
                <a:srgbClr val="3A3838"/>
              </a:solidFill>
              <a:effectLst/>
              <a:latin typeface="Calibri" panose="020F0502020204030204" pitchFamily="34" charset="0"/>
            </a:endParaRPr>
          </a:p>
          <a:p>
            <a:pPr marL="0" marR="0"/>
            <a:r>
              <a:rPr lang="en-US" sz="2800" b="0" dirty="0">
                <a:solidFill>
                  <a:srgbClr val="3A3838"/>
                </a:solidFill>
                <a:effectLst/>
                <a:latin typeface="Calibri" panose="020F0502020204030204" pitchFamily="34" charset="0"/>
              </a:rPr>
              <a:t>The PCA analysis, on this slide is visualized with a heatmap and an elbow plot: </a:t>
            </a:r>
          </a:p>
          <a:p>
            <a:pPr marL="0" marR="0"/>
            <a:endParaRPr lang="en-US" sz="2800" b="0" dirty="0">
              <a:solidFill>
                <a:srgbClr val="3A3838"/>
              </a:solidFill>
              <a:effectLst/>
              <a:latin typeface="Calibri" panose="020F0502020204030204" pitchFamily="34" charset="0"/>
            </a:endParaRPr>
          </a:p>
          <a:p>
            <a:pPr marL="0" marR="0"/>
            <a:r>
              <a:rPr lang="en-CA" sz="4000" b="0" dirty="0"/>
              <a:t>A heatmap is a color-coded representation of data, often used in single-cell RNA sequencing to display gene expression across cells. Each color reflects expression levels, with cooler colors for low expression and warmer colors for high. Typically, rows represent genes, and columns represent cells, allowing for visual comparison of expression patterns. We can see that the boxes become less clear, suggesting less distinct variability in gene expression. </a:t>
            </a:r>
          </a:p>
          <a:p>
            <a:pPr marL="0" marR="0"/>
            <a:endParaRPr lang="en-CA" sz="4000" b="0" dirty="0">
              <a:solidFill>
                <a:srgbClr val="3A3838"/>
              </a:solidFill>
              <a:effectLst/>
              <a:latin typeface="Calibri" panose="020F0502020204030204" pitchFamily="34" charset="0"/>
            </a:endParaRPr>
          </a:p>
          <a:p>
            <a:pPr rtl="0" fontAlgn="ctr">
              <a:buFont typeface="Arial" panose="020B0604020202020204" pitchFamily="34" charset="0"/>
              <a:buChar char="•"/>
            </a:pPr>
            <a:r>
              <a:rPr lang="en-US" sz="1200" b="0" dirty="0">
                <a:solidFill>
                  <a:srgbClr val="3A3838"/>
                </a:solidFill>
                <a:effectLst/>
                <a:latin typeface="Calibri" panose="020F0502020204030204" pitchFamily="34" charset="0"/>
              </a:rPr>
              <a:t>On the elbow plot’s x axis we see the number of principal components and on the y</a:t>
            </a:r>
            <a:r>
              <a:rPr lang="en-US" sz="1600" b="0" dirty="0">
                <a:solidFill>
                  <a:srgbClr val="3A3838"/>
                </a:solidFill>
                <a:effectLst/>
                <a:latin typeface="Calibri" panose="020F0502020204030204" pitchFamily="34" charset="0"/>
              </a:rPr>
              <a:t> </a:t>
            </a:r>
            <a:r>
              <a:rPr lang="en-US" sz="1200" b="0" dirty="0">
                <a:solidFill>
                  <a:srgbClr val="3A3838"/>
                </a:solidFill>
                <a:effectLst/>
                <a:latin typeface="Calibri" panose="020F0502020204030204" pitchFamily="34" charset="0"/>
              </a:rPr>
              <a:t>the percentage of variance explained by each principal component.</a:t>
            </a:r>
            <a:r>
              <a:rPr lang="en-US" sz="1600" b="0" i="0" dirty="0">
                <a:solidFill>
                  <a:srgbClr val="3A3838"/>
                </a:solidFill>
                <a:effectLst/>
                <a:latin typeface="Calibri" panose="020F0502020204030204" pitchFamily="34" charset="0"/>
              </a:rPr>
              <a:t> </a:t>
            </a:r>
            <a:r>
              <a:rPr lang="en-US" sz="1200" b="0" i="0" dirty="0">
                <a:solidFill>
                  <a:srgbClr val="3A3838"/>
                </a:solidFill>
                <a:effectLst/>
                <a:latin typeface="Calibri" panose="020F0502020204030204" pitchFamily="34" charset="0"/>
              </a:rPr>
              <a:t>The "elbow" in the plot is the point where the rate of increase in explained variance slows down significantly. This helps in deciding how many principal components to use in further analyses, such as clustering or visualization. For my further analyses I decided to take the first 8 components since that’s where the elbow is on my elbow plot. </a:t>
            </a:r>
          </a:p>
          <a:p>
            <a:pPr marL="0" marR="0"/>
            <a:endParaRPr lang="en-US" sz="2800" b="0" dirty="0">
              <a:solidFill>
                <a:srgbClr val="3A3838"/>
              </a:solidFill>
              <a:effectLst/>
              <a:latin typeface="Calibri" panose="020F0502020204030204" pitchFamily="34" charset="0"/>
            </a:endParaRPr>
          </a:p>
          <a:p>
            <a:pPr marL="0" marR="0"/>
            <a:r>
              <a:rPr lang="en-US" sz="2800" b="0" dirty="0">
                <a:solidFill>
                  <a:srgbClr val="3A3838"/>
                </a:solidFill>
                <a:effectLst/>
                <a:latin typeface="Calibri" panose="020F0502020204030204" pitchFamily="34" charset="0"/>
              </a:rPr>
              <a:t>We are just processing data, so it easier to compare, we are also reducing its dimensionality so, we are not getting rid of any genes or cells. Columns and rows remain the same. </a:t>
            </a:r>
          </a:p>
          <a:p>
            <a:pPr marL="0" marR="0"/>
            <a:endParaRPr lang="en-US" b="0" dirty="0"/>
          </a:p>
        </p:txBody>
      </p:sp>
      <p:sp>
        <p:nvSpPr>
          <p:cNvPr id="4" name="Slide Number Placeholder 3"/>
          <p:cNvSpPr>
            <a:spLocks noGrp="1"/>
          </p:cNvSpPr>
          <p:nvPr>
            <p:ph type="sldNum" sz="quarter" idx="5"/>
          </p:nvPr>
        </p:nvSpPr>
        <p:spPr/>
        <p:txBody>
          <a:bodyPr/>
          <a:lstStyle/>
          <a:p>
            <a:fld id="{0E3B44F9-F580-E94A-8963-EF3A02FC8C03}" type="slidenum">
              <a:rPr lang="pl-PL" smtClean="0"/>
              <a:t>9</a:t>
            </a:fld>
            <a:endParaRPr lang="pl-PL"/>
          </a:p>
        </p:txBody>
      </p:sp>
    </p:spTree>
    <p:extLst>
      <p:ext uri="{BB962C8B-B14F-4D97-AF65-F5344CB8AC3E}">
        <p14:creationId xmlns:p14="http://schemas.microsoft.com/office/powerpoint/2010/main" val="3616505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6506-767A-DA48-AF97-7F195E2EDE91}" type="datetimeFigureOut">
              <a:rPr lang="pl-PL" smtClean="0"/>
              <a:t>6.12.2024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2F5504E5-790E-8D47-9972-348695A0A54F}" type="slidenum">
              <a:rPr lang="pl-PL" smtClean="0"/>
              <a:t>‹#›</a:t>
            </a:fld>
            <a:endParaRPr lang="pl-PL"/>
          </a:p>
        </p:txBody>
      </p:sp>
    </p:spTree>
    <p:extLst>
      <p:ext uri="{BB962C8B-B14F-4D97-AF65-F5344CB8AC3E}">
        <p14:creationId xmlns:p14="http://schemas.microsoft.com/office/powerpoint/2010/main" val="3086069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6506-767A-DA48-AF97-7F195E2EDE91}" type="datetimeFigureOut">
              <a:rPr lang="pl-PL" smtClean="0"/>
              <a:t>6.12.2024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2F5504E5-790E-8D47-9972-348695A0A54F}" type="slidenum">
              <a:rPr lang="pl-PL" smtClean="0"/>
              <a:t>‹#›</a:t>
            </a:fld>
            <a:endParaRPr lang="pl-PL"/>
          </a:p>
        </p:txBody>
      </p:sp>
    </p:spTree>
    <p:extLst>
      <p:ext uri="{BB962C8B-B14F-4D97-AF65-F5344CB8AC3E}">
        <p14:creationId xmlns:p14="http://schemas.microsoft.com/office/powerpoint/2010/main" val="4175926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6506-767A-DA48-AF97-7F195E2EDE91}" type="datetimeFigureOut">
              <a:rPr lang="pl-PL" smtClean="0"/>
              <a:t>6.12.2024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2F5504E5-790E-8D47-9972-348695A0A54F}" type="slidenum">
              <a:rPr lang="pl-PL" smtClean="0"/>
              <a:t>‹#›</a:t>
            </a:fld>
            <a:endParaRPr lang="pl-PL"/>
          </a:p>
        </p:txBody>
      </p:sp>
    </p:spTree>
    <p:extLst>
      <p:ext uri="{BB962C8B-B14F-4D97-AF65-F5344CB8AC3E}">
        <p14:creationId xmlns:p14="http://schemas.microsoft.com/office/powerpoint/2010/main" val="230844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6506-767A-DA48-AF97-7F195E2EDE91}" type="datetimeFigureOut">
              <a:rPr lang="pl-PL" smtClean="0"/>
              <a:t>6.12.2024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2F5504E5-790E-8D47-9972-348695A0A54F}" type="slidenum">
              <a:rPr lang="pl-PL" smtClean="0"/>
              <a:t>‹#›</a:t>
            </a:fld>
            <a:endParaRPr lang="pl-PL"/>
          </a:p>
        </p:txBody>
      </p:sp>
    </p:spTree>
    <p:extLst>
      <p:ext uri="{BB962C8B-B14F-4D97-AF65-F5344CB8AC3E}">
        <p14:creationId xmlns:p14="http://schemas.microsoft.com/office/powerpoint/2010/main" val="144776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6506-767A-DA48-AF97-7F195E2EDE91}" type="datetimeFigureOut">
              <a:rPr lang="pl-PL" smtClean="0"/>
              <a:t>6.12.2024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2F5504E5-790E-8D47-9972-348695A0A54F}" type="slidenum">
              <a:rPr lang="pl-PL" smtClean="0"/>
              <a:t>‹#›</a:t>
            </a:fld>
            <a:endParaRPr lang="pl-PL"/>
          </a:p>
        </p:txBody>
      </p:sp>
    </p:spTree>
    <p:extLst>
      <p:ext uri="{BB962C8B-B14F-4D97-AF65-F5344CB8AC3E}">
        <p14:creationId xmlns:p14="http://schemas.microsoft.com/office/powerpoint/2010/main" val="53012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6506-767A-DA48-AF97-7F195E2EDE91}" type="datetimeFigureOut">
              <a:rPr lang="pl-PL" smtClean="0"/>
              <a:t>6.12.2024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2F5504E5-790E-8D47-9972-348695A0A54F}" type="slidenum">
              <a:rPr lang="pl-PL" smtClean="0"/>
              <a:t>‹#›</a:t>
            </a:fld>
            <a:endParaRPr lang="pl-PL"/>
          </a:p>
        </p:txBody>
      </p:sp>
    </p:spTree>
    <p:extLst>
      <p:ext uri="{BB962C8B-B14F-4D97-AF65-F5344CB8AC3E}">
        <p14:creationId xmlns:p14="http://schemas.microsoft.com/office/powerpoint/2010/main" val="4143333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6506-767A-DA48-AF97-7F195E2EDE91}" type="datetimeFigureOut">
              <a:rPr lang="pl-PL" smtClean="0"/>
              <a:t>6.12.2024</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2F5504E5-790E-8D47-9972-348695A0A54F}" type="slidenum">
              <a:rPr lang="pl-PL" smtClean="0"/>
              <a:t>‹#›</a:t>
            </a:fld>
            <a:endParaRPr lang="pl-PL"/>
          </a:p>
        </p:txBody>
      </p:sp>
    </p:spTree>
    <p:extLst>
      <p:ext uri="{BB962C8B-B14F-4D97-AF65-F5344CB8AC3E}">
        <p14:creationId xmlns:p14="http://schemas.microsoft.com/office/powerpoint/2010/main" val="760043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6506-767A-DA48-AF97-7F195E2EDE91}" type="datetimeFigureOut">
              <a:rPr lang="pl-PL" smtClean="0"/>
              <a:t>6.12.2024</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2F5504E5-790E-8D47-9972-348695A0A54F}" type="slidenum">
              <a:rPr lang="pl-PL" smtClean="0"/>
              <a:t>‹#›</a:t>
            </a:fld>
            <a:endParaRPr lang="pl-PL"/>
          </a:p>
        </p:txBody>
      </p:sp>
    </p:spTree>
    <p:extLst>
      <p:ext uri="{BB962C8B-B14F-4D97-AF65-F5344CB8AC3E}">
        <p14:creationId xmlns:p14="http://schemas.microsoft.com/office/powerpoint/2010/main" val="247903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6506-767A-DA48-AF97-7F195E2EDE91}" type="datetimeFigureOut">
              <a:rPr lang="pl-PL" smtClean="0"/>
              <a:t>6.12.2024</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2F5504E5-790E-8D47-9972-348695A0A54F}" type="slidenum">
              <a:rPr lang="pl-PL" smtClean="0"/>
              <a:t>‹#›</a:t>
            </a:fld>
            <a:endParaRPr lang="pl-PL"/>
          </a:p>
        </p:txBody>
      </p:sp>
    </p:spTree>
    <p:extLst>
      <p:ext uri="{BB962C8B-B14F-4D97-AF65-F5344CB8AC3E}">
        <p14:creationId xmlns:p14="http://schemas.microsoft.com/office/powerpoint/2010/main" val="45689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6506-767A-DA48-AF97-7F195E2EDE91}" type="datetimeFigureOut">
              <a:rPr lang="pl-PL" smtClean="0"/>
              <a:t>6.12.2024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2F5504E5-790E-8D47-9972-348695A0A54F}" type="slidenum">
              <a:rPr lang="pl-PL" smtClean="0"/>
              <a:t>‹#›</a:t>
            </a:fld>
            <a:endParaRPr lang="pl-PL"/>
          </a:p>
        </p:txBody>
      </p:sp>
    </p:spTree>
    <p:extLst>
      <p:ext uri="{BB962C8B-B14F-4D97-AF65-F5344CB8AC3E}">
        <p14:creationId xmlns:p14="http://schemas.microsoft.com/office/powerpoint/2010/main" val="884108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6506-767A-DA48-AF97-7F195E2EDE91}" type="datetimeFigureOut">
              <a:rPr lang="pl-PL" smtClean="0"/>
              <a:t>6.12.2024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2F5504E5-790E-8D47-9972-348695A0A54F}" type="slidenum">
              <a:rPr lang="pl-PL" smtClean="0"/>
              <a:t>‹#›</a:t>
            </a:fld>
            <a:endParaRPr lang="pl-PL"/>
          </a:p>
        </p:txBody>
      </p:sp>
    </p:spTree>
    <p:extLst>
      <p:ext uri="{BB962C8B-B14F-4D97-AF65-F5344CB8AC3E}">
        <p14:creationId xmlns:p14="http://schemas.microsoft.com/office/powerpoint/2010/main" val="4235913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B6506-767A-DA48-AF97-7F195E2EDE91}" type="datetimeFigureOut">
              <a:rPr lang="pl-PL" smtClean="0"/>
              <a:t>6.12.2024</a:t>
            </a:fld>
            <a:endParaRPr lang="pl-P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504E5-790E-8D47-9972-348695A0A54F}" type="slidenum">
              <a:rPr lang="pl-PL" smtClean="0"/>
              <a:t>‹#›</a:t>
            </a:fld>
            <a:endParaRPr lang="pl-PL"/>
          </a:p>
        </p:txBody>
      </p:sp>
    </p:spTree>
    <p:extLst>
      <p:ext uri="{BB962C8B-B14F-4D97-AF65-F5344CB8AC3E}">
        <p14:creationId xmlns:p14="http://schemas.microsoft.com/office/powerpoint/2010/main" val="4975440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7.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8.png"/><Relationship Id="rId7"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038/s41576-023-00586-w" TargetMode="External"/><Relationship Id="rId2" Type="http://schemas.openxmlformats.org/officeDocument/2006/relationships/hyperlink" Target="https://doi.org/10.1016/j.neuro.2012.01.012" TargetMode="External"/><Relationship Id="rId1" Type="http://schemas.openxmlformats.org/officeDocument/2006/relationships/slideLayout" Target="../slideLayouts/slideLayout2.xml"/><Relationship Id="rId5" Type="http://schemas.openxmlformats.org/officeDocument/2006/relationships/hyperlink" Target="https://doi.org/10.1016/j.devcel.2021.03.018" TargetMode="External"/><Relationship Id="rId4" Type="http://schemas.openxmlformats.org/officeDocument/2006/relationships/hyperlink" Target="https://doi.org/10.1186/s12974-018-1213-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dots on a white background&#10;&#10;Description automatically generated">
            <a:extLst>
              <a:ext uri="{FF2B5EF4-FFF2-40B4-BE49-F238E27FC236}">
                <a16:creationId xmlns:a16="http://schemas.microsoft.com/office/drawing/2014/main" id="{DE950043-9A8D-9D1E-C929-3A895A91B170}"/>
              </a:ext>
            </a:extLst>
          </p:cNvPr>
          <p:cNvPicPr>
            <a:picLocks noChangeAspect="1"/>
          </p:cNvPicPr>
          <p:nvPr/>
        </p:nvPicPr>
        <p:blipFill>
          <a:blip r:embed="rId3"/>
          <a:srcRect l="7023" t="3040" r="6720" b="11390"/>
          <a:stretch/>
        </p:blipFill>
        <p:spPr>
          <a:xfrm>
            <a:off x="-2027960" y="-1403747"/>
            <a:ext cx="19238935" cy="9665494"/>
          </a:xfrm>
          <a:prstGeom prst="rect">
            <a:avLst/>
          </a:prstGeom>
        </p:spPr>
      </p:pic>
      <p:sp>
        <p:nvSpPr>
          <p:cNvPr id="2" name="Title 1">
            <a:extLst>
              <a:ext uri="{FF2B5EF4-FFF2-40B4-BE49-F238E27FC236}">
                <a16:creationId xmlns:a16="http://schemas.microsoft.com/office/drawing/2014/main" id="{60558FB7-E4FA-2D47-BDDC-26E5E391014B}"/>
              </a:ext>
            </a:extLst>
          </p:cNvPr>
          <p:cNvSpPr>
            <a:spLocks noGrp="1"/>
          </p:cNvSpPr>
          <p:nvPr>
            <p:ph type="ctrTitle"/>
          </p:nvPr>
        </p:nvSpPr>
        <p:spPr>
          <a:xfrm>
            <a:off x="993851" y="883249"/>
            <a:ext cx="10204297" cy="2598057"/>
          </a:xfrm>
        </p:spPr>
        <p:txBody>
          <a:bodyPr>
            <a:normAutofit fontScale="90000"/>
          </a:bodyPr>
          <a:lstStyle/>
          <a:p>
            <a:br>
              <a:rPr lang="en-CA" sz="32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en-CA" sz="32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en-CA" sz="32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en-CA" sz="32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en-CA" sz="32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en-CA" sz="32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en-CA" sz="32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en-CA" sz="32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CA" sz="40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Exploring Microglial Heterogeneity: Transcriptomic Insights into Maternal Stress Responses</a:t>
            </a:r>
            <a:r>
              <a:rPr lang="en-CA" sz="4000" dirty="0">
                <a:effectLst/>
                <a:latin typeface="Tahoma" panose="020B0604030504040204" pitchFamily="34" charset="0"/>
                <a:ea typeface="Tahoma" panose="020B0604030504040204" pitchFamily="34" charset="0"/>
                <a:cs typeface="Tahoma" panose="020B0604030504040204" pitchFamily="34" charset="0"/>
              </a:rPr>
              <a:t> </a:t>
            </a:r>
            <a:endParaRPr lang="pl-PL" sz="4000" dirty="0">
              <a:latin typeface="Tahoma" panose="020B060403050404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id="{97E9CA7E-49A8-48DA-A48E-C732B28AFEEE}"/>
              </a:ext>
            </a:extLst>
          </p:cNvPr>
          <p:cNvSpPr>
            <a:spLocks noGrp="1"/>
          </p:cNvSpPr>
          <p:nvPr>
            <p:ph type="subTitle" idx="1"/>
          </p:nvPr>
        </p:nvSpPr>
        <p:spPr/>
        <p:txBody>
          <a:bodyPr/>
          <a:lstStyle/>
          <a:p>
            <a:r>
              <a:rPr lang="pl-PL" dirty="0">
                <a:latin typeface="Tahoma" panose="020B0604030504040204" pitchFamily="34" charset="0"/>
                <a:ea typeface="Tahoma" panose="020B0604030504040204" pitchFamily="34" charset="0"/>
                <a:cs typeface="Tahoma" panose="020B0604030504040204" pitchFamily="34" charset="0"/>
              </a:rPr>
              <a:t>By Krysia </a:t>
            </a:r>
            <a:r>
              <a:rPr lang="pl-PL" dirty="0" err="1">
                <a:latin typeface="Tahoma" panose="020B0604030504040204" pitchFamily="34" charset="0"/>
                <a:ea typeface="Tahoma" panose="020B0604030504040204" pitchFamily="34" charset="0"/>
                <a:cs typeface="Tahoma" panose="020B0604030504040204" pitchFamily="34" charset="0"/>
              </a:rPr>
              <a:t>MacRae</a:t>
            </a:r>
            <a:r>
              <a:rPr lang="pl-PL" dirty="0">
                <a:latin typeface="Tahoma" panose="020B0604030504040204" pitchFamily="34" charset="0"/>
                <a:ea typeface="Tahoma" panose="020B0604030504040204" pitchFamily="34" charset="0"/>
                <a:cs typeface="Tahoma" panose="020B0604030504040204" pitchFamily="34" charset="0"/>
              </a:rPr>
              <a:t> </a:t>
            </a:r>
          </a:p>
          <a:p>
            <a:r>
              <a:rPr lang="pl-PL" dirty="0">
                <a:latin typeface="Tahoma" panose="020B0604030504040204" pitchFamily="34" charset="0"/>
                <a:ea typeface="Tahoma" panose="020B0604030504040204" pitchFamily="34" charset="0"/>
                <a:cs typeface="Tahoma" panose="020B0604030504040204" pitchFamily="34" charset="0"/>
              </a:rPr>
              <a:t>Dr. Rosin lab</a:t>
            </a:r>
          </a:p>
        </p:txBody>
      </p:sp>
      <p:sp>
        <p:nvSpPr>
          <p:cNvPr id="4" name="TextBox 3">
            <a:extLst>
              <a:ext uri="{FF2B5EF4-FFF2-40B4-BE49-F238E27FC236}">
                <a16:creationId xmlns:a16="http://schemas.microsoft.com/office/drawing/2014/main" id="{F3EC1265-7074-8126-A3A3-178B8219A019}"/>
              </a:ext>
            </a:extLst>
          </p:cNvPr>
          <p:cNvSpPr txBox="1"/>
          <p:nvPr/>
        </p:nvSpPr>
        <p:spPr>
          <a:xfrm>
            <a:off x="4585593" y="1230868"/>
            <a:ext cx="3936274" cy="369332"/>
          </a:xfrm>
          <a:prstGeom prst="rect">
            <a:avLst/>
          </a:prstGeom>
          <a:noFill/>
        </p:spPr>
        <p:txBody>
          <a:bodyPr wrap="square" rtlCol="0">
            <a:spAutoFit/>
          </a:bodyPr>
          <a:lstStyle/>
          <a:p>
            <a:r>
              <a:rPr lang="en-US" dirty="0"/>
              <a:t>NRSC 510A final presentation </a:t>
            </a:r>
          </a:p>
        </p:txBody>
      </p:sp>
      <p:sp>
        <p:nvSpPr>
          <p:cNvPr id="5" name="TextBox 4">
            <a:extLst>
              <a:ext uri="{FF2B5EF4-FFF2-40B4-BE49-F238E27FC236}">
                <a16:creationId xmlns:a16="http://schemas.microsoft.com/office/drawing/2014/main" id="{A42E59E2-6324-4E0A-047C-00584516D6B7}"/>
              </a:ext>
            </a:extLst>
          </p:cNvPr>
          <p:cNvSpPr txBox="1"/>
          <p:nvPr/>
        </p:nvSpPr>
        <p:spPr>
          <a:xfrm flipH="1">
            <a:off x="297016" y="221733"/>
            <a:ext cx="2453967" cy="369332"/>
          </a:xfrm>
          <a:prstGeom prst="rect">
            <a:avLst/>
          </a:prstGeom>
          <a:noFill/>
        </p:spPr>
        <p:txBody>
          <a:bodyPr wrap="square" rtlCol="0">
            <a:spAutoFit/>
          </a:bodyPr>
          <a:lstStyle/>
          <a:p>
            <a:r>
              <a:rPr lang="en-US" dirty="0"/>
              <a:t>Dec. 6</a:t>
            </a:r>
            <a:r>
              <a:rPr lang="en-US" baseline="30000" dirty="0"/>
              <a:t>th</a:t>
            </a:r>
            <a:r>
              <a:rPr lang="en-US" dirty="0"/>
              <a:t> 2024</a:t>
            </a:r>
          </a:p>
        </p:txBody>
      </p:sp>
    </p:spTree>
    <p:extLst>
      <p:ext uri="{BB962C8B-B14F-4D97-AF65-F5344CB8AC3E}">
        <p14:creationId xmlns:p14="http://schemas.microsoft.com/office/powerpoint/2010/main" val="3145677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2B7E-CBFA-DBF8-CD59-CD58184722BB}"/>
              </a:ext>
            </a:extLst>
          </p:cNvPr>
          <p:cNvSpPr>
            <a:spLocks noGrp="1"/>
          </p:cNvSpPr>
          <p:nvPr>
            <p:ph type="title"/>
          </p:nvPr>
        </p:nvSpPr>
        <p:spPr>
          <a:xfrm>
            <a:off x="409575" y="220755"/>
            <a:ext cx="10515600" cy="132556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Clustering </a:t>
            </a:r>
          </a:p>
        </p:txBody>
      </p:sp>
      <p:pic>
        <p:nvPicPr>
          <p:cNvPr id="4" name="Content Placeholder 3" descr="A screenshot of a computer program&#10;&#10;Description automatically generated">
            <a:extLst>
              <a:ext uri="{FF2B5EF4-FFF2-40B4-BE49-F238E27FC236}">
                <a16:creationId xmlns:a16="http://schemas.microsoft.com/office/drawing/2014/main" id="{04722D26-DCBD-3F94-932D-369341FD1894}"/>
              </a:ext>
            </a:extLst>
          </p:cNvPr>
          <p:cNvPicPr>
            <a:picLocks noGrp="1" noChangeAspect="1"/>
          </p:cNvPicPr>
          <p:nvPr>
            <p:ph idx="1"/>
          </p:nvPr>
        </p:nvPicPr>
        <p:blipFill>
          <a:blip r:embed="rId3"/>
          <a:stretch>
            <a:fillRect/>
          </a:stretch>
        </p:blipFill>
        <p:spPr>
          <a:xfrm>
            <a:off x="409575" y="1464499"/>
            <a:ext cx="8105775" cy="2363264"/>
          </a:xfrm>
          <a:prstGeom prst="rect">
            <a:avLst/>
          </a:prstGeom>
        </p:spPr>
      </p:pic>
      <p:sp>
        <p:nvSpPr>
          <p:cNvPr id="8" name="TextBox 7">
            <a:extLst>
              <a:ext uri="{FF2B5EF4-FFF2-40B4-BE49-F238E27FC236}">
                <a16:creationId xmlns:a16="http://schemas.microsoft.com/office/drawing/2014/main" id="{4825BDCC-69CD-5501-30E0-6278035C57D7}"/>
              </a:ext>
            </a:extLst>
          </p:cNvPr>
          <p:cNvSpPr txBox="1"/>
          <p:nvPr/>
        </p:nvSpPr>
        <p:spPr>
          <a:xfrm>
            <a:off x="10032183" y="6552309"/>
            <a:ext cx="2700923" cy="261610"/>
          </a:xfrm>
          <a:prstGeom prst="rect">
            <a:avLst/>
          </a:prstGeom>
          <a:noFill/>
        </p:spPr>
        <p:txBody>
          <a:bodyPr wrap="square" rtlCol="0">
            <a:spAutoFit/>
          </a:bodyPr>
          <a:lstStyle/>
          <a:p>
            <a:r>
              <a:rPr lang="en-US" sz="1100" dirty="0" err="1"/>
              <a:t>combined_seurat</a:t>
            </a:r>
            <a:r>
              <a:rPr lang="en-US" sz="1100" dirty="0"/>
              <a:t>: [31053 x 2568]</a:t>
            </a:r>
          </a:p>
        </p:txBody>
      </p:sp>
      <p:pic>
        <p:nvPicPr>
          <p:cNvPr id="5" name="Picture 4" descr="A map of different colors&#10;&#10;Description automatically generated">
            <a:extLst>
              <a:ext uri="{FF2B5EF4-FFF2-40B4-BE49-F238E27FC236}">
                <a16:creationId xmlns:a16="http://schemas.microsoft.com/office/drawing/2014/main" id="{4C903738-7167-572C-5CCA-0B69D8613D8A}"/>
              </a:ext>
            </a:extLst>
          </p:cNvPr>
          <p:cNvPicPr>
            <a:picLocks noChangeAspect="1"/>
          </p:cNvPicPr>
          <p:nvPr/>
        </p:nvPicPr>
        <p:blipFill>
          <a:blip r:embed="rId4"/>
          <a:stretch>
            <a:fillRect/>
          </a:stretch>
        </p:blipFill>
        <p:spPr>
          <a:xfrm>
            <a:off x="6871521" y="2337209"/>
            <a:ext cx="4511123" cy="3851393"/>
          </a:xfrm>
          <a:prstGeom prst="rect">
            <a:avLst/>
          </a:prstGeom>
        </p:spPr>
      </p:pic>
      <p:sp>
        <p:nvSpPr>
          <p:cNvPr id="9" name="TextBox 8">
            <a:extLst>
              <a:ext uri="{FF2B5EF4-FFF2-40B4-BE49-F238E27FC236}">
                <a16:creationId xmlns:a16="http://schemas.microsoft.com/office/drawing/2014/main" id="{AF14E268-9F41-88CE-D18F-475897A14776}"/>
              </a:ext>
            </a:extLst>
          </p:cNvPr>
          <p:cNvSpPr txBox="1"/>
          <p:nvPr/>
        </p:nvSpPr>
        <p:spPr>
          <a:xfrm>
            <a:off x="200025" y="14446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sp>
        <p:nvSpPr>
          <p:cNvPr id="10" name="TextBox 9">
            <a:extLst>
              <a:ext uri="{FF2B5EF4-FFF2-40B4-BE49-F238E27FC236}">
                <a16:creationId xmlns:a16="http://schemas.microsoft.com/office/drawing/2014/main" id="{7AE93AC0-629D-AFA2-47DE-8EE2B9457262}"/>
              </a:ext>
            </a:extLst>
          </p:cNvPr>
          <p:cNvSpPr txBox="1"/>
          <p:nvPr/>
        </p:nvSpPr>
        <p:spPr>
          <a:xfrm>
            <a:off x="409575" y="4409135"/>
            <a:ext cx="5969968"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UMAP = </a:t>
            </a:r>
            <a:r>
              <a:rPr lang="en-CA" sz="1800" dirty="0">
                <a:latin typeface="Tahoma" panose="020B0604030504040204" pitchFamily="34" charset="0"/>
                <a:ea typeface="Tahoma" panose="020B0604030504040204" pitchFamily="34" charset="0"/>
                <a:cs typeface="Tahoma" panose="020B0604030504040204" pitchFamily="34" charset="0"/>
              </a:rPr>
              <a:t>Uniform Manifold Approximation and Projection</a:t>
            </a:r>
            <a:r>
              <a:rPr lang="en-US"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4998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2338-3108-9562-CA30-9A5B85469FD7}"/>
              </a:ext>
            </a:extLst>
          </p:cNvPr>
          <p:cNvSpPr>
            <a:spLocks noGrp="1"/>
          </p:cNvSpPr>
          <p:nvPr>
            <p:ph type="title"/>
          </p:nvPr>
        </p:nvSpPr>
        <p:spPr>
          <a:xfrm>
            <a:off x="346053" y="242256"/>
            <a:ext cx="5296159" cy="132556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Dr. Rosin’s vs </a:t>
            </a:r>
            <a:r>
              <a:rPr lang="en-US" sz="3200" dirty="0" err="1">
                <a:latin typeface="Tahoma" panose="020B0604030504040204" pitchFamily="34" charset="0"/>
                <a:ea typeface="Tahoma" panose="020B0604030504040204" pitchFamily="34" charset="0"/>
                <a:cs typeface="Tahoma" panose="020B0604030504040204" pitchFamily="34" charset="0"/>
              </a:rPr>
              <a:t>Krysia’s</a:t>
            </a:r>
            <a:r>
              <a:rPr lang="en-US" sz="3200" dirty="0">
                <a:latin typeface="Tahoma" panose="020B0604030504040204" pitchFamily="34" charset="0"/>
                <a:ea typeface="Tahoma" panose="020B0604030504040204" pitchFamily="34" charset="0"/>
                <a:cs typeface="Tahoma" panose="020B0604030504040204" pitchFamily="34" charset="0"/>
              </a:rPr>
              <a:t> UMAP (merged) </a:t>
            </a:r>
          </a:p>
        </p:txBody>
      </p:sp>
      <p:pic>
        <p:nvPicPr>
          <p:cNvPr id="4" name="Content Placeholder 3" descr="A diagram of a person's body&#10;&#10;Description automatically generated">
            <a:extLst>
              <a:ext uri="{FF2B5EF4-FFF2-40B4-BE49-F238E27FC236}">
                <a16:creationId xmlns:a16="http://schemas.microsoft.com/office/drawing/2014/main" id="{AA381980-3850-7029-9A03-DE58CB586913}"/>
              </a:ext>
            </a:extLst>
          </p:cNvPr>
          <p:cNvPicPr>
            <a:picLocks noGrp="1" noChangeAspect="1"/>
          </p:cNvPicPr>
          <p:nvPr>
            <p:ph idx="1"/>
          </p:nvPr>
        </p:nvPicPr>
        <p:blipFill>
          <a:blip r:embed="rId3"/>
          <a:stretch>
            <a:fillRect/>
          </a:stretch>
        </p:blipFill>
        <p:spPr>
          <a:xfrm>
            <a:off x="839225" y="2078017"/>
            <a:ext cx="3523024" cy="2453401"/>
          </a:xfrm>
          <a:prstGeom prst="rect">
            <a:avLst/>
          </a:prstGeom>
        </p:spPr>
      </p:pic>
      <p:pic>
        <p:nvPicPr>
          <p:cNvPr id="5" name="Picture 4" descr="A map of different colors&#10;&#10;Description automatically generated">
            <a:extLst>
              <a:ext uri="{FF2B5EF4-FFF2-40B4-BE49-F238E27FC236}">
                <a16:creationId xmlns:a16="http://schemas.microsoft.com/office/drawing/2014/main" id="{CA800CDD-C9A0-6FD0-0378-5FA80C3A867F}"/>
              </a:ext>
            </a:extLst>
          </p:cNvPr>
          <p:cNvPicPr>
            <a:picLocks noChangeAspect="1"/>
          </p:cNvPicPr>
          <p:nvPr/>
        </p:nvPicPr>
        <p:blipFill>
          <a:blip r:embed="rId4"/>
          <a:stretch>
            <a:fillRect/>
          </a:stretch>
        </p:blipFill>
        <p:spPr>
          <a:xfrm>
            <a:off x="5907257" y="421200"/>
            <a:ext cx="3523024" cy="3007799"/>
          </a:xfrm>
          <a:prstGeom prst="rect">
            <a:avLst/>
          </a:prstGeom>
        </p:spPr>
      </p:pic>
      <p:pic>
        <p:nvPicPr>
          <p:cNvPr id="7" name="Picture 6" descr="A map of different colors&#10;&#10;Description automatically generated">
            <a:extLst>
              <a:ext uri="{FF2B5EF4-FFF2-40B4-BE49-F238E27FC236}">
                <a16:creationId xmlns:a16="http://schemas.microsoft.com/office/drawing/2014/main" id="{35E271FF-CDBD-F34E-EE30-B76A644902FD}"/>
              </a:ext>
            </a:extLst>
          </p:cNvPr>
          <p:cNvPicPr>
            <a:picLocks noChangeAspect="1"/>
          </p:cNvPicPr>
          <p:nvPr/>
        </p:nvPicPr>
        <p:blipFill>
          <a:blip r:embed="rId5"/>
          <a:stretch>
            <a:fillRect/>
          </a:stretch>
        </p:blipFill>
        <p:spPr>
          <a:xfrm>
            <a:off x="5936927" y="3620103"/>
            <a:ext cx="3471970" cy="2996859"/>
          </a:xfrm>
          <a:prstGeom prst="rect">
            <a:avLst/>
          </a:prstGeom>
        </p:spPr>
      </p:pic>
      <p:sp>
        <p:nvSpPr>
          <p:cNvPr id="8" name="TextBox 7">
            <a:extLst>
              <a:ext uri="{FF2B5EF4-FFF2-40B4-BE49-F238E27FC236}">
                <a16:creationId xmlns:a16="http://schemas.microsoft.com/office/drawing/2014/main" id="{32439695-0CFA-E08D-98E9-169129F284A4}"/>
              </a:ext>
            </a:extLst>
          </p:cNvPr>
          <p:cNvSpPr txBox="1"/>
          <p:nvPr/>
        </p:nvSpPr>
        <p:spPr>
          <a:xfrm>
            <a:off x="9670775" y="4573513"/>
            <a:ext cx="1815548" cy="923330"/>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Merged </a:t>
            </a:r>
          </a:p>
          <a:p>
            <a:r>
              <a:rPr lang="en-US" dirty="0">
                <a:latin typeface="Tahoma" panose="020B0604030504040204" pitchFamily="34" charset="0"/>
                <a:ea typeface="Tahoma" panose="020B0604030504040204" pitchFamily="34" charset="0"/>
                <a:cs typeface="Tahoma" panose="020B0604030504040204" pitchFamily="34" charset="0"/>
              </a:rPr>
              <a:t>Resolution: 0.5</a:t>
            </a:r>
          </a:p>
          <a:p>
            <a:r>
              <a:rPr lang="en-US" dirty="0">
                <a:latin typeface="Tahoma" panose="020B0604030504040204" pitchFamily="34" charset="0"/>
                <a:ea typeface="Tahoma" panose="020B0604030504040204" pitchFamily="34" charset="0"/>
                <a:cs typeface="Tahoma" panose="020B0604030504040204" pitchFamily="34" charset="0"/>
              </a:rPr>
              <a:t>PCs: 1-20</a:t>
            </a:r>
          </a:p>
        </p:txBody>
      </p:sp>
      <p:sp>
        <p:nvSpPr>
          <p:cNvPr id="9" name="TextBox 8">
            <a:extLst>
              <a:ext uri="{FF2B5EF4-FFF2-40B4-BE49-F238E27FC236}">
                <a16:creationId xmlns:a16="http://schemas.microsoft.com/office/drawing/2014/main" id="{7BDB66D3-B1FC-93E7-EBC6-8D4C86FEE7AA}"/>
              </a:ext>
            </a:extLst>
          </p:cNvPr>
          <p:cNvSpPr txBox="1"/>
          <p:nvPr/>
        </p:nvSpPr>
        <p:spPr>
          <a:xfrm>
            <a:off x="9670775" y="1361157"/>
            <a:ext cx="1999579" cy="923330"/>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Merged Resolution: 0.5</a:t>
            </a:r>
          </a:p>
          <a:p>
            <a:r>
              <a:rPr lang="en-US" dirty="0">
                <a:latin typeface="Tahoma" panose="020B0604030504040204" pitchFamily="34" charset="0"/>
                <a:ea typeface="Tahoma" panose="020B0604030504040204" pitchFamily="34" charset="0"/>
                <a:cs typeface="Tahoma" panose="020B0604030504040204" pitchFamily="34" charset="0"/>
              </a:rPr>
              <a:t>PCs: 1-8</a:t>
            </a:r>
          </a:p>
        </p:txBody>
      </p:sp>
      <p:sp>
        <p:nvSpPr>
          <p:cNvPr id="10" name="TextBox 9">
            <a:extLst>
              <a:ext uri="{FF2B5EF4-FFF2-40B4-BE49-F238E27FC236}">
                <a16:creationId xmlns:a16="http://schemas.microsoft.com/office/drawing/2014/main" id="{95B9E2D9-9E69-4FEA-65FF-BD961EF10A3B}"/>
              </a:ext>
            </a:extLst>
          </p:cNvPr>
          <p:cNvSpPr txBox="1"/>
          <p:nvPr/>
        </p:nvSpPr>
        <p:spPr>
          <a:xfrm>
            <a:off x="2146806" y="4544103"/>
            <a:ext cx="3790121" cy="738664"/>
          </a:xfrm>
          <a:prstGeom prst="rect">
            <a:avLst/>
          </a:prstGeom>
          <a:noFill/>
        </p:spPr>
        <p:txBody>
          <a:bodyPr wrap="squar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Integrated </a:t>
            </a:r>
          </a:p>
          <a:p>
            <a:r>
              <a:rPr lang="en-US" sz="1400" dirty="0">
                <a:latin typeface="Tahoma" panose="020B0604030504040204" pitchFamily="34" charset="0"/>
                <a:ea typeface="Tahoma" panose="020B0604030504040204" pitchFamily="34" charset="0"/>
                <a:cs typeface="Tahoma" panose="020B0604030504040204" pitchFamily="34" charset="0"/>
              </a:rPr>
              <a:t>Resolution: 0.5</a:t>
            </a:r>
          </a:p>
          <a:p>
            <a:r>
              <a:rPr lang="en-US" sz="1400" dirty="0">
                <a:latin typeface="Tahoma" panose="020B0604030504040204" pitchFamily="34" charset="0"/>
                <a:ea typeface="Tahoma" panose="020B0604030504040204" pitchFamily="34" charset="0"/>
                <a:cs typeface="Tahoma" panose="020B0604030504040204" pitchFamily="34" charset="0"/>
              </a:rPr>
              <a:t>PCs: 1-20  </a:t>
            </a:r>
          </a:p>
        </p:txBody>
      </p:sp>
      <p:sp>
        <p:nvSpPr>
          <p:cNvPr id="15" name="TextBox 14">
            <a:extLst>
              <a:ext uri="{FF2B5EF4-FFF2-40B4-BE49-F238E27FC236}">
                <a16:creationId xmlns:a16="http://schemas.microsoft.com/office/drawing/2014/main" id="{7B368D8C-CC69-B20C-5CD8-D8282629F59A}"/>
              </a:ext>
            </a:extLst>
          </p:cNvPr>
          <p:cNvSpPr txBox="1"/>
          <p:nvPr/>
        </p:nvSpPr>
        <p:spPr>
          <a:xfrm>
            <a:off x="1737978" y="1776656"/>
            <a:ext cx="2512308" cy="646331"/>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Rosin et al., 2021</a:t>
            </a:r>
          </a:p>
          <a:p>
            <a:endParaRPr lang="en-US" dirty="0"/>
          </a:p>
        </p:txBody>
      </p:sp>
      <p:sp>
        <p:nvSpPr>
          <p:cNvPr id="17" name="TextBox 16">
            <a:extLst>
              <a:ext uri="{FF2B5EF4-FFF2-40B4-BE49-F238E27FC236}">
                <a16:creationId xmlns:a16="http://schemas.microsoft.com/office/drawing/2014/main" id="{A98F0E94-BE9F-0776-D3E7-B81641C9C6B1}"/>
              </a:ext>
            </a:extLst>
          </p:cNvPr>
          <p:cNvSpPr txBox="1"/>
          <p:nvPr/>
        </p:nvSpPr>
        <p:spPr>
          <a:xfrm>
            <a:off x="8630" y="13385"/>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pic>
        <p:nvPicPr>
          <p:cNvPr id="18" name="Picture 17">
            <a:extLst>
              <a:ext uri="{FF2B5EF4-FFF2-40B4-BE49-F238E27FC236}">
                <a16:creationId xmlns:a16="http://schemas.microsoft.com/office/drawing/2014/main" id="{891D36B5-C5E2-5F25-FD41-11230C902C8A}"/>
              </a:ext>
            </a:extLst>
          </p:cNvPr>
          <p:cNvPicPr>
            <a:picLocks noChangeAspect="1"/>
          </p:cNvPicPr>
          <p:nvPr/>
        </p:nvPicPr>
        <p:blipFill>
          <a:blip r:embed="rId6"/>
          <a:stretch>
            <a:fillRect/>
          </a:stretch>
        </p:blipFill>
        <p:spPr>
          <a:xfrm>
            <a:off x="252949" y="5724288"/>
            <a:ext cx="5185520" cy="673583"/>
          </a:xfrm>
          <a:prstGeom prst="rect">
            <a:avLst/>
          </a:prstGeom>
        </p:spPr>
      </p:pic>
    </p:spTree>
    <p:extLst>
      <p:ext uri="{BB962C8B-B14F-4D97-AF65-F5344CB8AC3E}">
        <p14:creationId xmlns:p14="http://schemas.microsoft.com/office/powerpoint/2010/main" val="4154579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8276-DA93-68F6-9899-F5E6DDC8AE2A}"/>
              </a:ext>
            </a:extLst>
          </p:cNvPr>
          <p:cNvSpPr>
            <a:spLocks noGrp="1"/>
          </p:cNvSpPr>
          <p:nvPr>
            <p:ph type="title"/>
          </p:nvPr>
        </p:nvSpPr>
        <p:spPr>
          <a:xfrm>
            <a:off x="381000" y="338930"/>
            <a:ext cx="6460881" cy="132556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Dr. Rosin’s vs </a:t>
            </a:r>
            <a:r>
              <a:rPr lang="en-US" sz="3200" dirty="0" err="1">
                <a:latin typeface="Tahoma" panose="020B0604030504040204" pitchFamily="34" charset="0"/>
                <a:ea typeface="Tahoma" panose="020B0604030504040204" pitchFamily="34" charset="0"/>
                <a:cs typeface="Tahoma" panose="020B0604030504040204" pitchFamily="34" charset="0"/>
              </a:rPr>
              <a:t>Krysia’s</a:t>
            </a:r>
            <a:r>
              <a:rPr lang="en-US" sz="3200" dirty="0">
                <a:latin typeface="Tahoma" panose="020B0604030504040204" pitchFamily="34" charset="0"/>
                <a:ea typeface="Tahoma" panose="020B0604030504040204" pitchFamily="34" charset="0"/>
                <a:cs typeface="Tahoma" panose="020B0604030504040204" pitchFamily="34" charset="0"/>
              </a:rPr>
              <a:t> UMAP (integrated) </a:t>
            </a:r>
            <a:endParaRPr lang="en-US" sz="3200" dirty="0"/>
          </a:p>
        </p:txBody>
      </p:sp>
      <p:pic>
        <p:nvPicPr>
          <p:cNvPr id="4" name="Content Placeholder 3" descr="A diagram of a person's body&#10;&#10;Description automatically generated">
            <a:extLst>
              <a:ext uri="{FF2B5EF4-FFF2-40B4-BE49-F238E27FC236}">
                <a16:creationId xmlns:a16="http://schemas.microsoft.com/office/drawing/2014/main" id="{0FEDD223-054D-FB8B-DCA1-5FD9D9535888}"/>
              </a:ext>
            </a:extLst>
          </p:cNvPr>
          <p:cNvPicPr>
            <a:picLocks noGrp="1" noChangeAspect="1"/>
          </p:cNvPicPr>
          <p:nvPr>
            <p:ph idx="1"/>
          </p:nvPr>
        </p:nvPicPr>
        <p:blipFill>
          <a:blip r:embed="rId3"/>
          <a:stretch>
            <a:fillRect/>
          </a:stretch>
        </p:blipFill>
        <p:spPr>
          <a:xfrm>
            <a:off x="1528331" y="2141023"/>
            <a:ext cx="3374672" cy="2350090"/>
          </a:xfrm>
          <a:prstGeom prst="rect">
            <a:avLst/>
          </a:prstGeom>
        </p:spPr>
      </p:pic>
      <p:pic>
        <p:nvPicPr>
          <p:cNvPr id="5" name="Picture 4">
            <a:extLst>
              <a:ext uri="{FF2B5EF4-FFF2-40B4-BE49-F238E27FC236}">
                <a16:creationId xmlns:a16="http://schemas.microsoft.com/office/drawing/2014/main" id="{8787AC82-4F2E-83FE-2566-06FFB47183A1}"/>
              </a:ext>
            </a:extLst>
          </p:cNvPr>
          <p:cNvPicPr>
            <a:picLocks noChangeAspect="1"/>
          </p:cNvPicPr>
          <p:nvPr/>
        </p:nvPicPr>
        <p:blipFill>
          <a:blip r:embed="rId4"/>
          <a:stretch>
            <a:fillRect/>
          </a:stretch>
        </p:blipFill>
        <p:spPr>
          <a:xfrm>
            <a:off x="5799764" y="230416"/>
            <a:ext cx="3777408" cy="3512883"/>
          </a:xfrm>
          <a:prstGeom prst="rect">
            <a:avLst/>
          </a:prstGeom>
        </p:spPr>
      </p:pic>
      <p:sp>
        <p:nvSpPr>
          <p:cNvPr id="6" name="TextBox 5">
            <a:extLst>
              <a:ext uri="{FF2B5EF4-FFF2-40B4-BE49-F238E27FC236}">
                <a16:creationId xmlns:a16="http://schemas.microsoft.com/office/drawing/2014/main" id="{F7613388-F74E-4D53-50F1-83807B0E5A56}"/>
              </a:ext>
            </a:extLst>
          </p:cNvPr>
          <p:cNvSpPr txBox="1"/>
          <p:nvPr/>
        </p:nvSpPr>
        <p:spPr>
          <a:xfrm>
            <a:off x="10603523" y="1494692"/>
            <a:ext cx="1207477" cy="369332"/>
          </a:xfrm>
          <a:prstGeom prst="rect">
            <a:avLst/>
          </a:prstGeom>
          <a:noFill/>
        </p:spPr>
        <p:txBody>
          <a:bodyPr wrap="square" rtlCol="0">
            <a:spAutoFit/>
          </a:bodyPr>
          <a:lstStyle/>
          <a:p>
            <a:r>
              <a:rPr lang="en-US" dirty="0"/>
              <a:t> </a:t>
            </a:r>
          </a:p>
        </p:txBody>
      </p:sp>
      <p:pic>
        <p:nvPicPr>
          <p:cNvPr id="7" name="Picture 6">
            <a:extLst>
              <a:ext uri="{FF2B5EF4-FFF2-40B4-BE49-F238E27FC236}">
                <a16:creationId xmlns:a16="http://schemas.microsoft.com/office/drawing/2014/main" id="{B8CCC9C8-9FA2-5E7D-58CC-BD585F0219E4}"/>
              </a:ext>
            </a:extLst>
          </p:cNvPr>
          <p:cNvPicPr>
            <a:picLocks noChangeAspect="1"/>
          </p:cNvPicPr>
          <p:nvPr/>
        </p:nvPicPr>
        <p:blipFill>
          <a:blip r:embed="rId5"/>
          <a:srcRect t="9269" b="12022"/>
          <a:stretch/>
        </p:blipFill>
        <p:spPr>
          <a:xfrm>
            <a:off x="5827606" y="3642091"/>
            <a:ext cx="3930422" cy="2876979"/>
          </a:xfrm>
          <a:prstGeom prst="rect">
            <a:avLst/>
          </a:prstGeom>
        </p:spPr>
      </p:pic>
      <p:sp>
        <p:nvSpPr>
          <p:cNvPr id="10" name="TextBox 9">
            <a:extLst>
              <a:ext uri="{FF2B5EF4-FFF2-40B4-BE49-F238E27FC236}">
                <a16:creationId xmlns:a16="http://schemas.microsoft.com/office/drawing/2014/main" id="{A12657EF-F17F-B0C5-F1D6-DED62A583AFD}"/>
              </a:ext>
            </a:extLst>
          </p:cNvPr>
          <p:cNvSpPr txBox="1"/>
          <p:nvPr/>
        </p:nvSpPr>
        <p:spPr>
          <a:xfrm>
            <a:off x="2595336" y="4460257"/>
            <a:ext cx="3790121" cy="738664"/>
          </a:xfrm>
          <a:prstGeom prst="rect">
            <a:avLst/>
          </a:prstGeom>
          <a:noFill/>
        </p:spPr>
        <p:txBody>
          <a:bodyPr wrap="squar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Integrated </a:t>
            </a:r>
          </a:p>
          <a:p>
            <a:r>
              <a:rPr lang="en-US" sz="1400" dirty="0">
                <a:latin typeface="Tahoma" panose="020B0604030504040204" pitchFamily="34" charset="0"/>
                <a:ea typeface="Tahoma" panose="020B0604030504040204" pitchFamily="34" charset="0"/>
                <a:cs typeface="Tahoma" panose="020B0604030504040204" pitchFamily="34" charset="0"/>
              </a:rPr>
              <a:t>Resolution: 0.5</a:t>
            </a:r>
          </a:p>
          <a:p>
            <a:r>
              <a:rPr lang="en-US" sz="1400" dirty="0">
                <a:latin typeface="Tahoma" panose="020B0604030504040204" pitchFamily="34" charset="0"/>
                <a:ea typeface="Tahoma" panose="020B0604030504040204" pitchFamily="34" charset="0"/>
                <a:cs typeface="Tahoma" panose="020B0604030504040204" pitchFamily="34" charset="0"/>
              </a:rPr>
              <a:t>PCs: 1-20  </a:t>
            </a:r>
          </a:p>
        </p:txBody>
      </p:sp>
      <p:sp>
        <p:nvSpPr>
          <p:cNvPr id="11" name="TextBox 10">
            <a:extLst>
              <a:ext uri="{FF2B5EF4-FFF2-40B4-BE49-F238E27FC236}">
                <a16:creationId xmlns:a16="http://schemas.microsoft.com/office/drawing/2014/main" id="{A29CEAFD-42DD-C702-C48F-BC6D0D74D833}"/>
              </a:ext>
            </a:extLst>
          </p:cNvPr>
          <p:cNvSpPr txBox="1"/>
          <p:nvPr/>
        </p:nvSpPr>
        <p:spPr>
          <a:xfrm>
            <a:off x="2247260" y="1845497"/>
            <a:ext cx="2512308" cy="646331"/>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Rosin et al., 2021</a:t>
            </a:r>
          </a:p>
          <a:p>
            <a:endParaRPr lang="en-US" dirty="0"/>
          </a:p>
        </p:txBody>
      </p:sp>
      <p:sp>
        <p:nvSpPr>
          <p:cNvPr id="12" name="TextBox 11">
            <a:extLst>
              <a:ext uri="{FF2B5EF4-FFF2-40B4-BE49-F238E27FC236}">
                <a16:creationId xmlns:a16="http://schemas.microsoft.com/office/drawing/2014/main" id="{F83F1CFD-A13A-E497-0956-747F8A74FF98}"/>
              </a:ext>
            </a:extLst>
          </p:cNvPr>
          <p:cNvSpPr txBox="1"/>
          <p:nvPr/>
        </p:nvSpPr>
        <p:spPr>
          <a:xfrm>
            <a:off x="9839263" y="1217693"/>
            <a:ext cx="1999579" cy="923330"/>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Merged Resolution: 0.5</a:t>
            </a:r>
          </a:p>
          <a:p>
            <a:r>
              <a:rPr lang="en-US" dirty="0">
                <a:latin typeface="Tahoma" panose="020B0604030504040204" pitchFamily="34" charset="0"/>
                <a:ea typeface="Tahoma" panose="020B0604030504040204" pitchFamily="34" charset="0"/>
                <a:cs typeface="Tahoma" panose="020B0604030504040204" pitchFamily="34" charset="0"/>
              </a:rPr>
              <a:t>PCs: 1-8</a:t>
            </a:r>
          </a:p>
        </p:txBody>
      </p:sp>
      <p:sp>
        <p:nvSpPr>
          <p:cNvPr id="14" name="TextBox 13">
            <a:extLst>
              <a:ext uri="{FF2B5EF4-FFF2-40B4-BE49-F238E27FC236}">
                <a16:creationId xmlns:a16="http://schemas.microsoft.com/office/drawing/2014/main" id="{4B9D8BF7-E5AF-D17E-3AFF-FFC3BA58E012}"/>
              </a:ext>
            </a:extLst>
          </p:cNvPr>
          <p:cNvSpPr txBox="1"/>
          <p:nvPr/>
        </p:nvSpPr>
        <p:spPr>
          <a:xfrm>
            <a:off x="9890708" y="4439978"/>
            <a:ext cx="1815548" cy="923330"/>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Merged </a:t>
            </a:r>
          </a:p>
          <a:p>
            <a:r>
              <a:rPr lang="en-US" dirty="0">
                <a:latin typeface="Tahoma" panose="020B0604030504040204" pitchFamily="34" charset="0"/>
                <a:ea typeface="Tahoma" panose="020B0604030504040204" pitchFamily="34" charset="0"/>
                <a:cs typeface="Tahoma" panose="020B0604030504040204" pitchFamily="34" charset="0"/>
              </a:rPr>
              <a:t>Resolution: 0.5</a:t>
            </a:r>
          </a:p>
          <a:p>
            <a:r>
              <a:rPr lang="en-US" dirty="0">
                <a:latin typeface="Tahoma" panose="020B0604030504040204" pitchFamily="34" charset="0"/>
                <a:ea typeface="Tahoma" panose="020B0604030504040204" pitchFamily="34" charset="0"/>
                <a:cs typeface="Tahoma" panose="020B0604030504040204" pitchFamily="34" charset="0"/>
              </a:rPr>
              <a:t>PCs: 1-20</a:t>
            </a:r>
          </a:p>
        </p:txBody>
      </p:sp>
      <p:sp>
        <p:nvSpPr>
          <p:cNvPr id="16" name="TextBox 15">
            <a:extLst>
              <a:ext uri="{FF2B5EF4-FFF2-40B4-BE49-F238E27FC236}">
                <a16:creationId xmlns:a16="http://schemas.microsoft.com/office/drawing/2014/main" id="{8472C5D0-8AE2-17B0-7D27-11088FFDC5EB}"/>
              </a:ext>
            </a:extLst>
          </p:cNvPr>
          <p:cNvSpPr txBox="1"/>
          <p:nvPr/>
        </p:nvSpPr>
        <p:spPr>
          <a:xfrm>
            <a:off x="34727" y="23122"/>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pic>
        <p:nvPicPr>
          <p:cNvPr id="17" name="Picture 16">
            <a:extLst>
              <a:ext uri="{FF2B5EF4-FFF2-40B4-BE49-F238E27FC236}">
                <a16:creationId xmlns:a16="http://schemas.microsoft.com/office/drawing/2014/main" id="{6154282D-04BC-D6A3-7473-BAE7D377A489}"/>
              </a:ext>
            </a:extLst>
          </p:cNvPr>
          <p:cNvPicPr>
            <a:picLocks noChangeAspect="1"/>
          </p:cNvPicPr>
          <p:nvPr/>
        </p:nvPicPr>
        <p:blipFill>
          <a:blip r:embed="rId6"/>
          <a:stretch>
            <a:fillRect/>
          </a:stretch>
        </p:blipFill>
        <p:spPr>
          <a:xfrm>
            <a:off x="243382" y="5287592"/>
            <a:ext cx="5451544" cy="1384104"/>
          </a:xfrm>
          <a:prstGeom prst="rect">
            <a:avLst/>
          </a:prstGeom>
        </p:spPr>
      </p:pic>
    </p:spTree>
    <p:extLst>
      <p:ext uri="{BB962C8B-B14F-4D97-AF65-F5344CB8AC3E}">
        <p14:creationId xmlns:p14="http://schemas.microsoft.com/office/powerpoint/2010/main" val="317247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95CA-A0C3-2160-9894-AB01D1CE2886}"/>
              </a:ext>
            </a:extLst>
          </p:cNvPr>
          <p:cNvSpPr>
            <a:spLocks noGrp="1"/>
          </p:cNvSpPr>
          <p:nvPr>
            <p:ph type="title"/>
          </p:nvPr>
        </p:nvSpPr>
        <p:spPr>
          <a:xfrm>
            <a:off x="468923" y="247892"/>
            <a:ext cx="10515600" cy="132556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Dr. Rosin’s vs </a:t>
            </a:r>
            <a:r>
              <a:rPr lang="en-US" sz="3200" dirty="0" err="1">
                <a:latin typeface="Tahoma" panose="020B0604030504040204" pitchFamily="34" charset="0"/>
                <a:ea typeface="Tahoma" panose="020B0604030504040204" pitchFamily="34" charset="0"/>
                <a:cs typeface="Tahoma" panose="020B0604030504040204" pitchFamily="34" charset="0"/>
              </a:rPr>
              <a:t>Krysia’s</a:t>
            </a:r>
            <a:r>
              <a:rPr lang="en-US" sz="3200" dirty="0">
                <a:latin typeface="Tahoma" panose="020B0604030504040204" pitchFamily="34" charset="0"/>
                <a:ea typeface="Tahoma" panose="020B0604030504040204" pitchFamily="34" charset="0"/>
                <a:cs typeface="Tahoma" panose="020B0604030504040204" pitchFamily="34" charset="0"/>
              </a:rPr>
              <a:t> UMAP (lower resolution) </a:t>
            </a:r>
            <a:endParaRPr lang="en-US" sz="3200" dirty="0"/>
          </a:p>
        </p:txBody>
      </p:sp>
      <p:pic>
        <p:nvPicPr>
          <p:cNvPr id="4" name="Content Placeholder 3" descr="A diagram of a person's body&#10;&#10;Description automatically generated">
            <a:extLst>
              <a:ext uri="{FF2B5EF4-FFF2-40B4-BE49-F238E27FC236}">
                <a16:creationId xmlns:a16="http://schemas.microsoft.com/office/drawing/2014/main" id="{0B430937-887D-40CC-C2CA-6C29541187EB}"/>
              </a:ext>
            </a:extLst>
          </p:cNvPr>
          <p:cNvPicPr>
            <a:picLocks noGrp="1" noChangeAspect="1"/>
          </p:cNvPicPr>
          <p:nvPr>
            <p:ph idx="1"/>
          </p:nvPr>
        </p:nvPicPr>
        <p:blipFill>
          <a:blip r:embed="rId3"/>
          <a:stretch>
            <a:fillRect/>
          </a:stretch>
        </p:blipFill>
        <p:spPr>
          <a:xfrm>
            <a:off x="529094" y="2095348"/>
            <a:ext cx="5149707" cy="3586208"/>
          </a:xfrm>
          <a:prstGeom prst="rect">
            <a:avLst/>
          </a:prstGeom>
        </p:spPr>
      </p:pic>
      <p:sp>
        <p:nvSpPr>
          <p:cNvPr id="6" name="TextBox 5">
            <a:extLst>
              <a:ext uri="{FF2B5EF4-FFF2-40B4-BE49-F238E27FC236}">
                <a16:creationId xmlns:a16="http://schemas.microsoft.com/office/drawing/2014/main" id="{00558C92-1447-95A9-80DC-075B54663800}"/>
              </a:ext>
            </a:extLst>
          </p:cNvPr>
          <p:cNvSpPr txBox="1"/>
          <p:nvPr/>
        </p:nvSpPr>
        <p:spPr>
          <a:xfrm>
            <a:off x="1565188" y="1573455"/>
            <a:ext cx="2512308" cy="646331"/>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Rosin et al., 2021</a:t>
            </a:r>
          </a:p>
          <a:p>
            <a:endParaRPr lang="en-US" dirty="0"/>
          </a:p>
        </p:txBody>
      </p:sp>
      <p:pic>
        <p:nvPicPr>
          <p:cNvPr id="7" name="Picture 6">
            <a:extLst>
              <a:ext uri="{FF2B5EF4-FFF2-40B4-BE49-F238E27FC236}">
                <a16:creationId xmlns:a16="http://schemas.microsoft.com/office/drawing/2014/main" id="{76D5F920-55F8-B21B-290E-E01238A5B383}"/>
              </a:ext>
            </a:extLst>
          </p:cNvPr>
          <p:cNvPicPr>
            <a:picLocks noChangeAspect="1"/>
          </p:cNvPicPr>
          <p:nvPr/>
        </p:nvPicPr>
        <p:blipFill>
          <a:blip r:embed="rId4"/>
          <a:stretch>
            <a:fillRect/>
          </a:stretch>
        </p:blipFill>
        <p:spPr>
          <a:xfrm>
            <a:off x="6366849" y="1573455"/>
            <a:ext cx="4259963" cy="4029366"/>
          </a:xfrm>
          <a:prstGeom prst="rect">
            <a:avLst/>
          </a:prstGeom>
        </p:spPr>
      </p:pic>
      <p:sp>
        <p:nvSpPr>
          <p:cNvPr id="10" name="TextBox 9">
            <a:extLst>
              <a:ext uri="{FF2B5EF4-FFF2-40B4-BE49-F238E27FC236}">
                <a16:creationId xmlns:a16="http://schemas.microsoft.com/office/drawing/2014/main" id="{91643264-4AA7-A26B-A98E-3A9411A43D25}"/>
              </a:ext>
            </a:extLst>
          </p:cNvPr>
          <p:cNvSpPr txBox="1"/>
          <p:nvPr/>
        </p:nvSpPr>
        <p:spPr>
          <a:xfrm>
            <a:off x="2287508" y="5741784"/>
            <a:ext cx="3790121" cy="830997"/>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Integrated </a:t>
            </a:r>
          </a:p>
          <a:p>
            <a:r>
              <a:rPr lang="en-US" sz="1600" dirty="0">
                <a:latin typeface="Tahoma" panose="020B0604030504040204" pitchFamily="34" charset="0"/>
                <a:ea typeface="Tahoma" panose="020B0604030504040204" pitchFamily="34" charset="0"/>
                <a:cs typeface="Tahoma" panose="020B0604030504040204" pitchFamily="34" charset="0"/>
              </a:rPr>
              <a:t>Resolution: 0.5</a:t>
            </a:r>
          </a:p>
          <a:p>
            <a:r>
              <a:rPr lang="en-US" sz="1600" dirty="0">
                <a:latin typeface="Tahoma" panose="020B0604030504040204" pitchFamily="34" charset="0"/>
                <a:ea typeface="Tahoma" panose="020B0604030504040204" pitchFamily="34" charset="0"/>
                <a:cs typeface="Tahoma" panose="020B0604030504040204" pitchFamily="34" charset="0"/>
              </a:rPr>
              <a:t>PCs: 1-20  </a:t>
            </a:r>
          </a:p>
        </p:txBody>
      </p:sp>
      <p:sp>
        <p:nvSpPr>
          <p:cNvPr id="12" name="TextBox 11">
            <a:extLst>
              <a:ext uri="{FF2B5EF4-FFF2-40B4-BE49-F238E27FC236}">
                <a16:creationId xmlns:a16="http://schemas.microsoft.com/office/drawing/2014/main" id="{DC5F00A8-0E2B-E860-6A11-7AD51F15D5F0}"/>
              </a:ext>
            </a:extLst>
          </p:cNvPr>
          <p:cNvSpPr txBox="1"/>
          <p:nvPr/>
        </p:nvSpPr>
        <p:spPr>
          <a:xfrm>
            <a:off x="7746115" y="5778678"/>
            <a:ext cx="3790121" cy="830997"/>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Integrated </a:t>
            </a:r>
          </a:p>
          <a:p>
            <a:r>
              <a:rPr lang="en-US" sz="1600" dirty="0">
                <a:latin typeface="Tahoma" panose="020B0604030504040204" pitchFamily="34" charset="0"/>
                <a:ea typeface="Tahoma" panose="020B0604030504040204" pitchFamily="34" charset="0"/>
                <a:cs typeface="Tahoma" panose="020B0604030504040204" pitchFamily="34" charset="0"/>
              </a:rPr>
              <a:t>Resolution: 0.1</a:t>
            </a:r>
          </a:p>
          <a:p>
            <a:r>
              <a:rPr lang="en-US" sz="1600" dirty="0">
                <a:latin typeface="Tahoma" panose="020B0604030504040204" pitchFamily="34" charset="0"/>
                <a:ea typeface="Tahoma" panose="020B0604030504040204" pitchFamily="34" charset="0"/>
                <a:cs typeface="Tahoma" panose="020B0604030504040204" pitchFamily="34" charset="0"/>
              </a:rPr>
              <a:t>PCs: 1-8  </a:t>
            </a:r>
          </a:p>
        </p:txBody>
      </p:sp>
      <p:sp>
        <p:nvSpPr>
          <p:cNvPr id="14" name="TextBox 13">
            <a:extLst>
              <a:ext uri="{FF2B5EF4-FFF2-40B4-BE49-F238E27FC236}">
                <a16:creationId xmlns:a16="http://schemas.microsoft.com/office/drawing/2014/main" id="{1556D12C-FCC5-D8A8-116B-F90C04690000}"/>
              </a:ext>
            </a:extLst>
          </p:cNvPr>
          <p:cNvSpPr txBox="1"/>
          <p:nvPr/>
        </p:nvSpPr>
        <p:spPr>
          <a:xfrm>
            <a:off x="121004" y="33112"/>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spTree>
    <p:extLst>
      <p:ext uri="{BB962C8B-B14F-4D97-AF65-F5344CB8AC3E}">
        <p14:creationId xmlns:p14="http://schemas.microsoft.com/office/powerpoint/2010/main" val="3926908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cluster&#10;&#10;Description automatically generated">
            <a:extLst>
              <a:ext uri="{FF2B5EF4-FFF2-40B4-BE49-F238E27FC236}">
                <a16:creationId xmlns:a16="http://schemas.microsoft.com/office/drawing/2014/main" id="{2F84F56C-4521-9667-A390-78D9909F5E7D}"/>
              </a:ext>
            </a:extLst>
          </p:cNvPr>
          <p:cNvPicPr>
            <a:picLocks noGrp="1" noChangeAspect="1"/>
          </p:cNvPicPr>
          <p:nvPr>
            <p:ph idx="1"/>
          </p:nvPr>
        </p:nvPicPr>
        <p:blipFill>
          <a:blip r:embed="rId3"/>
          <a:stretch>
            <a:fillRect/>
          </a:stretch>
        </p:blipFill>
        <p:spPr>
          <a:xfrm>
            <a:off x="84665" y="76199"/>
            <a:ext cx="12107335" cy="6705601"/>
          </a:xfrm>
        </p:spPr>
      </p:pic>
    </p:spTree>
    <p:extLst>
      <p:ext uri="{BB962C8B-B14F-4D97-AF65-F5344CB8AC3E}">
        <p14:creationId xmlns:p14="http://schemas.microsoft.com/office/powerpoint/2010/main" val="870047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6C2D-0E1A-3999-75C6-33B82FD8AE03}"/>
              </a:ext>
            </a:extLst>
          </p:cNvPr>
          <p:cNvSpPr>
            <a:spLocks noGrp="1"/>
          </p:cNvSpPr>
          <p:nvPr>
            <p:ph type="title"/>
          </p:nvPr>
        </p:nvSpPr>
        <p:spPr>
          <a:xfrm>
            <a:off x="330002" y="77223"/>
            <a:ext cx="10515600" cy="1235997"/>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UMAP clusters</a:t>
            </a:r>
          </a:p>
        </p:txBody>
      </p:sp>
      <p:pic>
        <p:nvPicPr>
          <p:cNvPr id="4" name="Content Placeholder 3" descr="A diagram of a diagram&#10;&#10;Description automatically generated with medium confidence">
            <a:extLst>
              <a:ext uri="{FF2B5EF4-FFF2-40B4-BE49-F238E27FC236}">
                <a16:creationId xmlns:a16="http://schemas.microsoft.com/office/drawing/2014/main" id="{4AD310D0-ECE1-7436-B8FE-4F3B5E23A515}"/>
              </a:ext>
            </a:extLst>
          </p:cNvPr>
          <p:cNvPicPr>
            <a:picLocks noGrp="1" noChangeAspect="1"/>
          </p:cNvPicPr>
          <p:nvPr>
            <p:ph idx="1"/>
          </p:nvPr>
        </p:nvPicPr>
        <p:blipFill>
          <a:blip r:embed="rId3"/>
          <a:stretch>
            <a:fillRect/>
          </a:stretch>
        </p:blipFill>
        <p:spPr>
          <a:xfrm>
            <a:off x="427207" y="1254694"/>
            <a:ext cx="2522597" cy="2515021"/>
          </a:xfrm>
          <a:prstGeom prst="rect">
            <a:avLst/>
          </a:prstGeom>
        </p:spPr>
      </p:pic>
      <p:pic>
        <p:nvPicPr>
          <p:cNvPr id="6" name="Picture 5" descr="A diagram of a number of dots&#10;&#10;Description automatically generated">
            <a:extLst>
              <a:ext uri="{FF2B5EF4-FFF2-40B4-BE49-F238E27FC236}">
                <a16:creationId xmlns:a16="http://schemas.microsoft.com/office/drawing/2014/main" id="{04C04022-52DA-75FF-40AB-57447312DBB8}"/>
              </a:ext>
            </a:extLst>
          </p:cNvPr>
          <p:cNvPicPr>
            <a:picLocks noChangeAspect="1"/>
          </p:cNvPicPr>
          <p:nvPr/>
        </p:nvPicPr>
        <p:blipFill>
          <a:blip r:embed="rId4"/>
          <a:stretch>
            <a:fillRect/>
          </a:stretch>
        </p:blipFill>
        <p:spPr>
          <a:xfrm>
            <a:off x="3249654" y="1254694"/>
            <a:ext cx="2522596" cy="2515020"/>
          </a:xfrm>
          <a:prstGeom prst="rect">
            <a:avLst/>
          </a:prstGeom>
        </p:spPr>
      </p:pic>
      <p:sp>
        <p:nvSpPr>
          <p:cNvPr id="8" name="TextBox 7">
            <a:extLst>
              <a:ext uri="{FF2B5EF4-FFF2-40B4-BE49-F238E27FC236}">
                <a16:creationId xmlns:a16="http://schemas.microsoft.com/office/drawing/2014/main" id="{5CEE0DCB-C3D7-CE94-785D-AEDC9E363DCC}"/>
              </a:ext>
            </a:extLst>
          </p:cNvPr>
          <p:cNvSpPr txBox="1"/>
          <p:nvPr/>
        </p:nvSpPr>
        <p:spPr>
          <a:xfrm>
            <a:off x="1036034" y="3786281"/>
            <a:ext cx="1087157"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Cluster 0</a:t>
            </a:r>
          </a:p>
        </p:txBody>
      </p:sp>
      <p:sp>
        <p:nvSpPr>
          <p:cNvPr id="10" name="TextBox 9">
            <a:extLst>
              <a:ext uri="{FF2B5EF4-FFF2-40B4-BE49-F238E27FC236}">
                <a16:creationId xmlns:a16="http://schemas.microsoft.com/office/drawing/2014/main" id="{D38931D0-9DD1-5897-EF99-15C9DA079309}"/>
              </a:ext>
            </a:extLst>
          </p:cNvPr>
          <p:cNvSpPr txBox="1"/>
          <p:nvPr/>
        </p:nvSpPr>
        <p:spPr>
          <a:xfrm>
            <a:off x="3931306" y="3809630"/>
            <a:ext cx="1159292"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Cluster 1 </a:t>
            </a:r>
          </a:p>
        </p:txBody>
      </p:sp>
      <p:sp>
        <p:nvSpPr>
          <p:cNvPr id="13" name="TextBox 12">
            <a:extLst>
              <a:ext uri="{FF2B5EF4-FFF2-40B4-BE49-F238E27FC236}">
                <a16:creationId xmlns:a16="http://schemas.microsoft.com/office/drawing/2014/main" id="{D09403E5-FCD6-871C-B654-1852DE3F1F6A}"/>
              </a:ext>
            </a:extLst>
          </p:cNvPr>
          <p:cNvSpPr txBox="1"/>
          <p:nvPr/>
        </p:nvSpPr>
        <p:spPr>
          <a:xfrm>
            <a:off x="6898713" y="3809630"/>
            <a:ext cx="1087157"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Cluster 2</a:t>
            </a:r>
          </a:p>
        </p:txBody>
      </p:sp>
      <p:pic>
        <p:nvPicPr>
          <p:cNvPr id="15" name="Picture 14" descr="A graph with dots and lines&#10;&#10;Description automatically generated">
            <a:extLst>
              <a:ext uri="{FF2B5EF4-FFF2-40B4-BE49-F238E27FC236}">
                <a16:creationId xmlns:a16="http://schemas.microsoft.com/office/drawing/2014/main" id="{6B5E61E5-36A8-9225-04F2-58B7F573323F}"/>
              </a:ext>
            </a:extLst>
          </p:cNvPr>
          <p:cNvPicPr>
            <a:picLocks noChangeAspect="1"/>
          </p:cNvPicPr>
          <p:nvPr/>
        </p:nvPicPr>
        <p:blipFill>
          <a:blip r:embed="rId5"/>
          <a:stretch>
            <a:fillRect/>
          </a:stretch>
        </p:blipFill>
        <p:spPr>
          <a:xfrm>
            <a:off x="9233457" y="1313220"/>
            <a:ext cx="2522597" cy="2515021"/>
          </a:xfrm>
          <a:prstGeom prst="rect">
            <a:avLst/>
          </a:prstGeom>
        </p:spPr>
      </p:pic>
      <p:sp>
        <p:nvSpPr>
          <p:cNvPr id="16" name="TextBox 15">
            <a:extLst>
              <a:ext uri="{FF2B5EF4-FFF2-40B4-BE49-F238E27FC236}">
                <a16:creationId xmlns:a16="http://schemas.microsoft.com/office/drawing/2014/main" id="{BCC6AA7B-D78E-F123-6D95-59808F87441D}"/>
              </a:ext>
            </a:extLst>
          </p:cNvPr>
          <p:cNvSpPr txBox="1"/>
          <p:nvPr/>
        </p:nvSpPr>
        <p:spPr>
          <a:xfrm>
            <a:off x="9951178" y="3764412"/>
            <a:ext cx="1087157"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Cluster 3</a:t>
            </a:r>
          </a:p>
        </p:txBody>
      </p:sp>
      <p:pic>
        <p:nvPicPr>
          <p:cNvPr id="18" name="Picture 17" descr="A screenshot of a computer program&#10;&#10;Description automatically generated">
            <a:extLst>
              <a:ext uri="{FF2B5EF4-FFF2-40B4-BE49-F238E27FC236}">
                <a16:creationId xmlns:a16="http://schemas.microsoft.com/office/drawing/2014/main" id="{965ED351-535A-BE05-E8FC-D40DC60CB254}"/>
              </a:ext>
            </a:extLst>
          </p:cNvPr>
          <p:cNvPicPr>
            <a:picLocks noChangeAspect="1"/>
          </p:cNvPicPr>
          <p:nvPr/>
        </p:nvPicPr>
        <p:blipFill>
          <a:blip r:embed="rId6"/>
          <a:stretch>
            <a:fillRect/>
          </a:stretch>
        </p:blipFill>
        <p:spPr>
          <a:xfrm>
            <a:off x="330002" y="4345795"/>
            <a:ext cx="2717005" cy="1485598"/>
          </a:xfrm>
          <a:prstGeom prst="rect">
            <a:avLst/>
          </a:prstGeom>
        </p:spPr>
      </p:pic>
      <p:pic>
        <p:nvPicPr>
          <p:cNvPr id="20" name="Picture 19" descr="A screenshot of a computer program&#10;&#10;Description automatically generated">
            <a:extLst>
              <a:ext uri="{FF2B5EF4-FFF2-40B4-BE49-F238E27FC236}">
                <a16:creationId xmlns:a16="http://schemas.microsoft.com/office/drawing/2014/main" id="{91A3FF3B-9E0D-5553-E1CE-6D4A487F47F6}"/>
              </a:ext>
            </a:extLst>
          </p:cNvPr>
          <p:cNvPicPr>
            <a:picLocks noChangeAspect="1"/>
          </p:cNvPicPr>
          <p:nvPr/>
        </p:nvPicPr>
        <p:blipFill>
          <a:blip r:embed="rId7"/>
          <a:stretch>
            <a:fillRect/>
          </a:stretch>
        </p:blipFill>
        <p:spPr>
          <a:xfrm>
            <a:off x="3249654" y="4345795"/>
            <a:ext cx="2671078" cy="1523130"/>
          </a:xfrm>
          <a:prstGeom prst="rect">
            <a:avLst/>
          </a:prstGeom>
        </p:spPr>
      </p:pic>
      <p:pic>
        <p:nvPicPr>
          <p:cNvPr id="22" name="Picture 21" descr="A screenshot of a computer code&#10;&#10;Description automatically generated">
            <a:extLst>
              <a:ext uri="{FF2B5EF4-FFF2-40B4-BE49-F238E27FC236}">
                <a16:creationId xmlns:a16="http://schemas.microsoft.com/office/drawing/2014/main" id="{84550C4B-8596-CE36-EB4D-5792967A76AC}"/>
              </a:ext>
            </a:extLst>
          </p:cNvPr>
          <p:cNvPicPr>
            <a:picLocks noChangeAspect="1"/>
          </p:cNvPicPr>
          <p:nvPr/>
        </p:nvPicPr>
        <p:blipFill>
          <a:blip r:embed="rId8"/>
          <a:stretch>
            <a:fillRect/>
          </a:stretch>
        </p:blipFill>
        <p:spPr>
          <a:xfrm>
            <a:off x="6223769" y="4345795"/>
            <a:ext cx="2706651" cy="1492932"/>
          </a:xfrm>
          <a:prstGeom prst="rect">
            <a:avLst/>
          </a:prstGeom>
        </p:spPr>
      </p:pic>
      <p:pic>
        <p:nvPicPr>
          <p:cNvPr id="24" name="Picture 23" descr="A screenshot of a computer code&#10;&#10;Description automatically generated">
            <a:extLst>
              <a:ext uri="{FF2B5EF4-FFF2-40B4-BE49-F238E27FC236}">
                <a16:creationId xmlns:a16="http://schemas.microsoft.com/office/drawing/2014/main" id="{8FBFD076-80CC-26CD-123A-9F37C030EDA7}"/>
              </a:ext>
            </a:extLst>
          </p:cNvPr>
          <p:cNvPicPr>
            <a:picLocks noChangeAspect="1"/>
          </p:cNvPicPr>
          <p:nvPr/>
        </p:nvPicPr>
        <p:blipFill>
          <a:blip r:embed="rId9"/>
          <a:stretch>
            <a:fillRect/>
          </a:stretch>
        </p:blipFill>
        <p:spPr>
          <a:xfrm>
            <a:off x="9233457" y="4318581"/>
            <a:ext cx="2803244" cy="1577558"/>
          </a:xfrm>
          <a:prstGeom prst="rect">
            <a:avLst/>
          </a:prstGeom>
        </p:spPr>
      </p:pic>
      <p:pic>
        <p:nvPicPr>
          <p:cNvPr id="28" name="Picture 27" descr="A diagram of a number of dots&#10;&#10;Description automatically generated">
            <a:extLst>
              <a:ext uri="{FF2B5EF4-FFF2-40B4-BE49-F238E27FC236}">
                <a16:creationId xmlns:a16="http://schemas.microsoft.com/office/drawing/2014/main" id="{319CCA8B-F886-18D1-B97F-15016BD25923}"/>
              </a:ext>
            </a:extLst>
          </p:cNvPr>
          <p:cNvPicPr>
            <a:picLocks noChangeAspect="1"/>
          </p:cNvPicPr>
          <p:nvPr/>
        </p:nvPicPr>
        <p:blipFill>
          <a:blip r:embed="rId10"/>
          <a:stretch>
            <a:fillRect/>
          </a:stretch>
        </p:blipFill>
        <p:spPr>
          <a:xfrm>
            <a:off x="6149527" y="1396636"/>
            <a:ext cx="2706652" cy="2329577"/>
          </a:xfrm>
          <a:prstGeom prst="rect">
            <a:avLst/>
          </a:prstGeom>
        </p:spPr>
      </p:pic>
      <p:sp>
        <p:nvSpPr>
          <p:cNvPr id="29" name="TextBox 28">
            <a:extLst>
              <a:ext uri="{FF2B5EF4-FFF2-40B4-BE49-F238E27FC236}">
                <a16:creationId xmlns:a16="http://schemas.microsoft.com/office/drawing/2014/main" id="{01A7FC2E-81A8-1ACA-6436-BEF0B870D897}"/>
              </a:ext>
            </a:extLst>
          </p:cNvPr>
          <p:cNvSpPr txBox="1"/>
          <p:nvPr/>
        </p:nvSpPr>
        <p:spPr>
          <a:xfrm>
            <a:off x="0" y="-619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spTree>
    <p:extLst>
      <p:ext uri="{BB962C8B-B14F-4D97-AF65-F5344CB8AC3E}">
        <p14:creationId xmlns:p14="http://schemas.microsoft.com/office/powerpoint/2010/main" val="335302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CF6E-E385-4CB9-2B3C-DA1459EE15E7}"/>
              </a:ext>
            </a:extLst>
          </p:cNvPr>
          <p:cNvSpPr>
            <a:spLocks noGrp="1"/>
          </p:cNvSpPr>
          <p:nvPr>
            <p:ph type="title"/>
          </p:nvPr>
        </p:nvSpPr>
        <p:spPr>
          <a:xfrm>
            <a:off x="204276" y="101257"/>
            <a:ext cx="10515600" cy="1325563"/>
          </a:xfrm>
        </p:spPr>
        <p:txBody>
          <a:bodyPr>
            <a:normAutofit/>
          </a:bodyPr>
          <a:lstStyle/>
          <a:p>
            <a:r>
              <a:rPr lang="en-US" sz="3200" dirty="0" err="1">
                <a:latin typeface="Tahoma" panose="020B0604030504040204" pitchFamily="34" charset="0"/>
                <a:ea typeface="Tahoma" panose="020B0604030504040204" pitchFamily="34" charset="0"/>
                <a:cs typeface="Tahoma" panose="020B0604030504040204" pitchFamily="34" charset="0"/>
              </a:rPr>
              <a:t>Reclustered</a:t>
            </a:r>
            <a:r>
              <a:rPr lang="en-US" sz="3200" dirty="0">
                <a:latin typeface="Tahoma" panose="020B0604030504040204" pitchFamily="34" charset="0"/>
                <a:ea typeface="Tahoma" panose="020B0604030504040204" pitchFamily="34" charset="0"/>
                <a:cs typeface="Tahoma" panose="020B0604030504040204" pitchFamily="34" charset="0"/>
              </a:rPr>
              <a:t> cluster 3</a:t>
            </a:r>
          </a:p>
        </p:txBody>
      </p:sp>
      <p:pic>
        <p:nvPicPr>
          <p:cNvPr id="7" name="Picture 6" descr="A screenshot of a computer&#10;&#10;Description automatically generated">
            <a:extLst>
              <a:ext uri="{FF2B5EF4-FFF2-40B4-BE49-F238E27FC236}">
                <a16:creationId xmlns:a16="http://schemas.microsoft.com/office/drawing/2014/main" id="{621F9671-D926-D69F-7FED-1201412AF2D1}"/>
              </a:ext>
            </a:extLst>
          </p:cNvPr>
          <p:cNvPicPr>
            <a:picLocks noChangeAspect="1"/>
          </p:cNvPicPr>
          <p:nvPr/>
        </p:nvPicPr>
        <p:blipFill>
          <a:blip r:embed="rId3"/>
          <a:srcRect t="16803"/>
          <a:stretch/>
        </p:blipFill>
        <p:spPr>
          <a:xfrm>
            <a:off x="346516" y="1160361"/>
            <a:ext cx="7993920" cy="2416782"/>
          </a:xfrm>
          <a:prstGeom prst="rect">
            <a:avLst/>
          </a:prstGeom>
        </p:spPr>
      </p:pic>
      <p:pic>
        <p:nvPicPr>
          <p:cNvPr id="5" name="Content Placeholder 4">
            <a:extLst>
              <a:ext uri="{FF2B5EF4-FFF2-40B4-BE49-F238E27FC236}">
                <a16:creationId xmlns:a16="http://schemas.microsoft.com/office/drawing/2014/main" id="{69CDF0E2-8463-8EF4-DBE4-17ECED92F875}"/>
              </a:ext>
            </a:extLst>
          </p:cNvPr>
          <p:cNvPicPr>
            <a:picLocks noGrp="1" noChangeAspect="1"/>
          </p:cNvPicPr>
          <p:nvPr>
            <p:ph idx="1"/>
          </p:nvPr>
        </p:nvPicPr>
        <p:blipFill>
          <a:blip r:embed="rId4"/>
          <a:stretch>
            <a:fillRect/>
          </a:stretch>
        </p:blipFill>
        <p:spPr>
          <a:xfrm>
            <a:off x="6096000" y="1762729"/>
            <a:ext cx="4955170" cy="4940289"/>
          </a:xfrm>
        </p:spPr>
      </p:pic>
      <p:sp>
        <p:nvSpPr>
          <p:cNvPr id="12" name="TextBox 11">
            <a:extLst>
              <a:ext uri="{FF2B5EF4-FFF2-40B4-BE49-F238E27FC236}">
                <a16:creationId xmlns:a16="http://schemas.microsoft.com/office/drawing/2014/main" id="{E6AF3CE1-009B-D3E8-E70F-881B9A0E38CD}"/>
              </a:ext>
            </a:extLst>
          </p:cNvPr>
          <p:cNvSpPr txBox="1"/>
          <p:nvPr/>
        </p:nvSpPr>
        <p:spPr>
          <a:xfrm>
            <a:off x="20467" y="-1616"/>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spTree>
    <p:extLst>
      <p:ext uri="{BB962C8B-B14F-4D97-AF65-F5344CB8AC3E}">
        <p14:creationId xmlns:p14="http://schemas.microsoft.com/office/powerpoint/2010/main" val="321825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22698-CF0D-198A-3A10-CB9979D9B609}"/>
              </a:ext>
            </a:extLst>
          </p:cNvPr>
          <p:cNvSpPr>
            <a:spLocks noGrp="1"/>
          </p:cNvSpPr>
          <p:nvPr>
            <p:ph type="title"/>
          </p:nvPr>
        </p:nvSpPr>
        <p:spPr>
          <a:xfrm>
            <a:off x="200891" y="-8017"/>
            <a:ext cx="10515600" cy="132556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Finding upregulated genes in cluster 3 </a:t>
            </a:r>
          </a:p>
        </p:txBody>
      </p:sp>
      <p:pic>
        <p:nvPicPr>
          <p:cNvPr id="4" name="Picture 3" descr="A screenshot of a computer&#10;&#10;Description automatically generated">
            <a:extLst>
              <a:ext uri="{FF2B5EF4-FFF2-40B4-BE49-F238E27FC236}">
                <a16:creationId xmlns:a16="http://schemas.microsoft.com/office/drawing/2014/main" id="{96318F0C-86B1-05DD-2BDA-B99D2385999E}"/>
              </a:ext>
            </a:extLst>
          </p:cNvPr>
          <p:cNvPicPr>
            <a:picLocks noChangeAspect="1"/>
          </p:cNvPicPr>
          <p:nvPr/>
        </p:nvPicPr>
        <p:blipFill>
          <a:blip r:embed="rId3"/>
          <a:srcRect b="71129"/>
          <a:stretch/>
        </p:blipFill>
        <p:spPr>
          <a:xfrm>
            <a:off x="200891" y="2464120"/>
            <a:ext cx="5246742" cy="1081337"/>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B7F7F183-D2C8-DE1B-ACDB-19F52D350A41}"/>
              </a:ext>
            </a:extLst>
          </p:cNvPr>
          <p:cNvPicPr>
            <a:picLocks noChangeAspect="1"/>
          </p:cNvPicPr>
          <p:nvPr/>
        </p:nvPicPr>
        <p:blipFill>
          <a:blip r:embed="rId4"/>
          <a:srcRect b="57488"/>
          <a:stretch/>
        </p:blipFill>
        <p:spPr>
          <a:xfrm>
            <a:off x="297920" y="1197600"/>
            <a:ext cx="5276682" cy="955457"/>
          </a:xfrm>
          <a:prstGeom prst="rect">
            <a:avLst/>
          </a:prstGeom>
        </p:spPr>
      </p:pic>
      <p:pic>
        <p:nvPicPr>
          <p:cNvPr id="11" name="Picture 10" descr="A table of numbers and symbols&#10;&#10;Description automatically generated">
            <a:extLst>
              <a:ext uri="{FF2B5EF4-FFF2-40B4-BE49-F238E27FC236}">
                <a16:creationId xmlns:a16="http://schemas.microsoft.com/office/drawing/2014/main" id="{1669C834-5E39-3030-202D-713AA56E2B3E}"/>
              </a:ext>
            </a:extLst>
          </p:cNvPr>
          <p:cNvPicPr>
            <a:picLocks noChangeAspect="1"/>
          </p:cNvPicPr>
          <p:nvPr/>
        </p:nvPicPr>
        <p:blipFill>
          <a:blip r:embed="rId5"/>
          <a:srcRect b="70587"/>
          <a:stretch/>
        </p:blipFill>
        <p:spPr>
          <a:xfrm>
            <a:off x="6635109" y="2484377"/>
            <a:ext cx="4489312" cy="1105763"/>
          </a:xfrm>
          <a:prstGeom prst="rect">
            <a:avLst/>
          </a:prstGeom>
        </p:spPr>
      </p:pic>
      <p:pic>
        <p:nvPicPr>
          <p:cNvPr id="13" name="Picture 12" descr="A table of numbers and letters&#10;&#10;Description automatically generated">
            <a:extLst>
              <a:ext uri="{FF2B5EF4-FFF2-40B4-BE49-F238E27FC236}">
                <a16:creationId xmlns:a16="http://schemas.microsoft.com/office/drawing/2014/main" id="{98573D54-45EB-D60D-04BF-228B9888D1A3}"/>
              </a:ext>
            </a:extLst>
          </p:cNvPr>
          <p:cNvPicPr>
            <a:picLocks noChangeAspect="1"/>
          </p:cNvPicPr>
          <p:nvPr/>
        </p:nvPicPr>
        <p:blipFill>
          <a:blip r:embed="rId6"/>
          <a:srcRect b="78783"/>
          <a:stretch/>
        </p:blipFill>
        <p:spPr>
          <a:xfrm>
            <a:off x="6617399" y="3774122"/>
            <a:ext cx="4489311" cy="913064"/>
          </a:xfrm>
          <a:prstGeom prst="rect">
            <a:avLst/>
          </a:prstGeom>
        </p:spPr>
      </p:pic>
      <p:pic>
        <p:nvPicPr>
          <p:cNvPr id="15" name="Picture 14" descr="A table of numbers and letters&#10;&#10;Description automatically generated">
            <a:extLst>
              <a:ext uri="{FF2B5EF4-FFF2-40B4-BE49-F238E27FC236}">
                <a16:creationId xmlns:a16="http://schemas.microsoft.com/office/drawing/2014/main" id="{6270A8AF-4CE0-2331-A582-FB130E20058C}"/>
              </a:ext>
            </a:extLst>
          </p:cNvPr>
          <p:cNvPicPr>
            <a:picLocks noChangeAspect="1"/>
          </p:cNvPicPr>
          <p:nvPr/>
        </p:nvPicPr>
        <p:blipFill>
          <a:blip r:embed="rId7"/>
          <a:srcRect b="78145"/>
          <a:stretch/>
        </p:blipFill>
        <p:spPr>
          <a:xfrm>
            <a:off x="6617399" y="4902899"/>
            <a:ext cx="4558374" cy="913063"/>
          </a:xfrm>
          <a:prstGeom prst="rect">
            <a:avLst/>
          </a:prstGeom>
        </p:spPr>
      </p:pic>
      <p:pic>
        <p:nvPicPr>
          <p:cNvPr id="19" name="Picture 18" descr="A screenshot of a table&#10;&#10;Description automatically generated">
            <a:extLst>
              <a:ext uri="{FF2B5EF4-FFF2-40B4-BE49-F238E27FC236}">
                <a16:creationId xmlns:a16="http://schemas.microsoft.com/office/drawing/2014/main" id="{0E1B8BE2-EEDB-B4F5-21D1-7E6FD9AA78D5}"/>
              </a:ext>
            </a:extLst>
          </p:cNvPr>
          <p:cNvPicPr>
            <a:picLocks noChangeAspect="1"/>
          </p:cNvPicPr>
          <p:nvPr/>
        </p:nvPicPr>
        <p:blipFill>
          <a:blip r:embed="rId8"/>
          <a:srcRect t="3676" b="45023"/>
          <a:stretch/>
        </p:blipFill>
        <p:spPr>
          <a:xfrm>
            <a:off x="200891" y="3760770"/>
            <a:ext cx="5373711" cy="904976"/>
          </a:xfrm>
          <a:prstGeom prst="rect">
            <a:avLst/>
          </a:prstGeom>
        </p:spPr>
      </p:pic>
      <p:pic>
        <p:nvPicPr>
          <p:cNvPr id="21" name="Picture 20" descr="A table of numbers and a few digits&#10;&#10;Description automatically generated with medium confidence">
            <a:extLst>
              <a:ext uri="{FF2B5EF4-FFF2-40B4-BE49-F238E27FC236}">
                <a16:creationId xmlns:a16="http://schemas.microsoft.com/office/drawing/2014/main" id="{EC234F60-235C-E750-F4D4-E75D0A74C629}"/>
              </a:ext>
            </a:extLst>
          </p:cNvPr>
          <p:cNvPicPr>
            <a:picLocks noChangeAspect="1"/>
          </p:cNvPicPr>
          <p:nvPr/>
        </p:nvPicPr>
        <p:blipFill>
          <a:blip r:embed="rId9"/>
          <a:srcRect b="45674"/>
          <a:stretch/>
        </p:blipFill>
        <p:spPr>
          <a:xfrm>
            <a:off x="200890" y="4858011"/>
            <a:ext cx="5373711" cy="916474"/>
          </a:xfrm>
          <a:prstGeom prst="rect">
            <a:avLst/>
          </a:prstGeom>
        </p:spPr>
      </p:pic>
      <p:pic>
        <p:nvPicPr>
          <p:cNvPr id="22" name="Picture 21" descr="A screenshot of a computer code&#10;&#10;Description automatically generated">
            <a:extLst>
              <a:ext uri="{FF2B5EF4-FFF2-40B4-BE49-F238E27FC236}">
                <a16:creationId xmlns:a16="http://schemas.microsoft.com/office/drawing/2014/main" id="{45CB4C67-9233-5A68-C622-DE9CEF380FEA}"/>
              </a:ext>
            </a:extLst>
          </p:cNvPr>
          <p:cNvPicPr>
            <a:picLocks noChangeAspect="1"/>
          </p:cNvPicPr>
          <p:nvPr/>
        </p:nvPicPr>
        <p:blipFill>
          <a:blip r:embed="rId4"/>
          <a:srcRect t="45364"/>
          <a:stretch/>
        </p:blipFill>
        <p:spPr>
          <a:xfrm>
            <a:off x="6617400" y="1194632"/>
            <a:ext cx="4751640" cy="1105763"/>
          </a:xfrm>
          <a:prstGeom prst="rect">
            <a:avLst/>
          </a:prstGeom>
        </p:spPr>
      </p:pic>
      <p:cxnSp>
        <p:nvCxnSpPr>
          <p:cNvPr id="24" name="Straight Arrow Connector 23">
            <a:extLst>
              <a:ext uri="{FF2B5EF4-FFF2-40B4-BE49-F238E27FC236}">
                <a16:creationId xmlns:a16="http://schemas.microsoft.com/office/drawing/2014/main" id="{FC55D300-A06A-7254-3422-9614FE88DEAD}"/>
              </a:ext>
            </a:extLst>
          </p:cNvPr>
          <p:cNvCxnSpPr/>
          <p:nvPr/>
        </p:nvCxnSpPr>
        <p:spPr>
          <a:xfrm>
            <a:off x="5760720" y="4213258"/>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EF62A7-94B8-3485-9FAE-7C13FB2B5639}"/>
              </a:ext>
            </a:extLst>
          </p:cNvPr>
          <p:cNvSpPr txBox="1"/>
          <p:nvPr/>
        </p:nvSpPr>
        <p:spPr>
          <a:xfrm>
            <a:off x="123924" y="0"/>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spTree>
    <p:extLst>
      <p:ext uri="{BB962C8B-B14F-4D97-AF65-F5344CB8AC3E}">
        <p14:creationId xmlns:p14="http://schemas.microsoft.com/office/powerpoint/2010/main" val="1922282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2AD6-5759-1C67-C368-F2C9E8ED1A7B}"/>
              </a:ext>
            </a:extLst>
          </p:cNvPr>
          <p:cNvSpPr>
            <a:spLocks noGrp="1"/>
          </p:cNvSpPr>
          <p:nvPr>
            <p:ph type="title"/>
          </p:nvPr>
        </p:nvSpPr>
        <p:spPr>
          <a:xfrm>
            <a:off x="294861" y="0"/>
            <a:ext cx="10515600" cy="132556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Top 5 marker genes </a:t>
            </a:r>
          </a:p>
        </p:txBody>
      </p:sp>
      <p:sp>
        <p:nvSpPr>
          <p:cNvPr id="7" name="TextBox 6">
            <a:extLst>
              <a:ext uri="{FF2B5EF4-FFF2-40B4-BE49-F238E27FC236}">
                <a16:creationId xmlns:a16="http://schemas.microsoft.com/office/drawing/2014/main" id="{0E2D6F05-8EB9-A8F8-D4AE-A7F949DDA782}"/>
              </a:ext>
            </a:extLst>
          </p:cNvPr>
          <p:cNvSpPr txBox="1"/>
          <p:nvPr/>
        </p:nvSpPr>
        <p:spPr>
          <a:xfrm>
            <a:off x="1587935" y="1346582"/>
            <a:ext cx="1087157"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Cluster 0</a:t>
            </a:r>
          </a:p>
        </p:txBody>
      </p:sp>
      <p:pic>
        <p:nvPicPr>
          <p:cNvPr id="18" name="Picture 17" descr="A group of graphs showing different values&#10;&#10;Description automatically generated with medium confidence">
            <a:extLst>
              <a:ext uri="{FF2B5EF4-FFF2-40B4-BE49-F238E27FC236}">
                <a16:creationId xmlns:a16="http://schemas.microsoft.com/office/drawing/2014/main" id="{A54DB639-227B-DFE3-98DD-C15E9E9D663C}"/>
              </a:ext>
            </a:extLst>
          </p:cNvPr>
          <p:cNvPicPr>
            <a:picLocks noChangeAspect="1"/>
          </p:cNvPicPr>
          <p:nvPr/>
        </p:nvPicPr>
        <p:blipFill>
          <a:blip r:embed="rId3"/>
          <a:stretch>
            <a:fillRect/>
          </a:stretch>
        </p:blipFill>
        <p:spPr>
          <a:xfrm>
            <a:off x="112280" y="1882605"/>
            <a:ext cx="3717694" cy="2348017"/>
          </a:xfrm>
          <a:prstGeom prst="rect">
            <a:avLst/>
          </a:prstGeom>
        </p:spPr>
      </p:pic>
      <p:pic>
        <p:nvPicPr>
          <p:cNvPr id="35" name="Picture 34" descr="A diagram of different types of numbers&#10;&#10;Description automatically generated with medium confidence">
            <a:extLst>
              <a:ext uri="{FF2B5EF4-FFF2-40B4-BE49-F238E27FC236}">
                <a16:creationId xmlns:a16="http://schemas.microsoft.com/office/drawing/2014/main" id="{58767F1A-1478-0FCB-AC1F-EAF5ACDA85E5}"/>
              </a:ext>
            </a:extLst>
          </p:cNvPr>
          <p:cNvPicPr>
            <a:picLocks noChangeAspect="1"/>
          </p:cNvPicPr>
          <p:nvPr/>
        </p:nvPicPr>
        <p:blipFill>
          <a:blip r:embed="rId4"/>
          <a:stretch>
            <a:fillRect/>
          </a:stretch>
        </p:blipFill>
        <p:spPr>
          <a:xfrm>
            <a:off x="8270795" y="1971449"/>
            <a:ext cx="3741463" cy="2181484"/>
          </a:xfrm>
          <a:prstGeom prst="rect">
            <a:avLst/>
          </a:prstGeom>
        </p:spPr>
      </p:pic>
      <p:pic>
        <p:nvPicPr>
          <p:cNvPr id="42" name="Picture 41">
            <a:extLst>
              <a:ext uri="{FF2B5EF4-FFF2-40B4-BE49-F238E27FC236}">
                <a16:creationId xmlns:a16="http://schemas.microsoft.com/office/drawing/2014/main" id="{8581EDFF-F364-284D-574A-8D4413832804}"/>
              </a:ext>
            </a:extLst>
          </p:cNvPr>
          <p:cNvPicPr>
            <a:picLocks noChangeAspect="1"/>
          </p:cNvPicPr>
          <p:nvPr/>
        </p:nvPicPr>
        <p:blipFill>
          <a:blip r:embed="rId5"/>
          <a:stretch>
            <a:fillRect/>
          </a:stretch>
        </p:blipFill>
        <p:spPr>
          <a:xfrm>
            <a:off x="3991922" y="1971449"/>
            <a:ext cx="4007219" cy="2181484"/>
          </a:xfrm>
          <a:prstGeom prst="rect">
            <a:avLst/>
          </a:prstGeom>
        </p:spPr>
      </p:pic>
      <p:sp>
        <p:nvSpPr>
          <p:cNvPr id="43" name="TextBox 42">
            <a:extLst>
              <a:ext uri="{FF2B5EF4-FFF2-40B4-BE49-F238E27FC236}">
                <a16:creationId xmlns:a16="http://schemas.microsoft.com/office/drawing/2014/main" id="{2D3B646E-69D4-EDB5-EEB7-EAD28D6D559F}"/>
              </a:ext>
            </a:extLst>
          </p:cNvPr>
          <p:cNvSpPr txBox="1"/>
          <p:nvPr/>
        </p:nvSpPr>
        <p:spPr>
          <a:xfrm>
            <a:off x="5552661" y="1346582"/>
            <a:ext cx="1087157"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Cluster 1</a:t>
            </a:r>
          </a:p>
        </p:txBody>
      </p:sp>
      <p:sp>
        <p:nvSpPr>
          <p:cNvPr id="44" name="TextBox 43">
            <a:extLst>
              <a:ext uri="{FF2B5EF4-FFF2-40B4-BE49-F238E27FC236}">
                <a16:creationId xmlns:a16="http://schemas.microsoft.com/office/drawing/2014/main" id="{5C6CF179-4B12-B029-6212-4CBF71B8F851}"/>
              </a:ext>
            </a:extLst>
          </p:cNvPr>
          <p:cNvSpPr txBox="1"/>
          <p:nvPr/>
        </p:nvSpPr>
        <p:spPr>
          <a:xfrm>
            <a:off x="9517387" y="1419419"/>
            <a:ext cx="1087157"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Cluster 2</a:t>
            </a:r>
          </a:p>
        </p:txBody>
      </p:sp>
      <p:pic>
        <p:nvPicPr>
          <p:cNvPr id="46" name="Picture 45" descr="A screenshot of a computer code&#10;&#10;Description automatically generated">
            <a:extLst>
              <a:ext uri="{FF2B5EF4-FFF2-40B4-BE49-F238E27FC236}">
                <a16:creationId xmlns:a16="http://schemas.microsoft.com/office/drawing/2014/main" id="{FD9BF134-F641-EADC-429F-B08D613FAFE2}"/>
              </a:ext>
            </a:extLst>
          </p:cNvPr>
          <p:cNvPicPr>
            <a:picLocks noChangeAspect="1"/>
          </p:cNvPicPr>
          <p:nvPr/>
        </p:nvPicPr>
        <p:blipFill>
          <a:blip r:embed="rId6"/>
          <a:srcRect t="23582"/>
          <a:stretch/>
        </p:blipFill>
        <p:spPr>
          <a:xfrm>
            <a:off x="412856" y="4339361"/>
            <a:ext cx="3417118" cy="930876"/>
          </a:xfrm>
          <a:prstGeom prst="rect">
            <a:avLst/>
          </a:prstGeom>
        </p:spPr>
      </p:pic>
      <p:pic>
        <p:nvPicPr>
          <p:cNvPr id="48" name="Picture 47" descr="A screenshot of a computer code&#10;&#10;Description automatically generated">
            <a:extLst>
              <a:ext uri="{FF2B5EF4-FFF2-40B4-BE49-F238E27FC236}">
                <a16:creationId xmlns:a16="http://schemas.microsoft.com/office/drawing/2014/main" id="{DE2FC092-CFE3-24AD-8AF6-E20C1355524A}"/>
              </a:ext>
            </a:extLst>
          </p:cNvPr>
          <p:cNvPicPr>
            <a:picLocks noChangeAspect="1"/>
          </p:cNvPicPr>
          <p:nvPr/>
        </p:nvPicPr>
        <p:blipFill>
          <a:blip r:embed="rId7"/>
          <a:stretch>
            <a:fillRect/>
          </a:stretch>
        </p:blipFill>
        <p:spPr>
          <a:xfrm>
            <a:off x="4162498" y="4333830"/>
            <a:ext cx="3457502" cy="936407"/>
          </a:xfrm>
          <a:prstGeom prst="rect">
            <a:avLst/>
          </a:prstGeom>
        </p:spPr>
      </p:pic>
      <p:pic>
        <p:nvPicPr>
          <p:cNvPr id="50" name="Picture 49" descr="A screenshot of a computer code&#10;&#10;Description automatically generated">
            <a:extLst>
              <a:ext uri="{FF2B5EF4-FFF2-40B4-BE49-F238E27FC236}">
                <a16:creationId xmlns:a16="http://schemas.microsoft.com/office/drawing/2014/main" id="{D6D18FB8-F74C-95A1-FD45-69C01940AD15}"/>
              </a:ext>
            </a:extLst>
          </p:cNvPr>
          <p:cNvPicPr>
            <a:picLocks noChangeAspect="1"/>
          </p:cNvPicPr>
          <p:nvPr/>
        </p:nvPicPr>
        <p:blipFill>
          <a:blip r:embed="rId8"/>
          <a:stretch>
            <a:fillRect/>
          </a:stretch>
        </p:blipFill>
        <p:spPr>
          <a:xfrm>
            <a:off x="8356161" y="4333830"/>
            <a:ext cx="3570732" cy="905256"/>
          </a:xfrm>
          <a:prstGeom prst="rect">
            <a:avLst/>
          </a:prstGeom>
        </p:spPr>
      </p:pic>
      <p:sp>
        <p:nvSpPr>
          <p:cNvPr id="54" name="TextBox 53">
            <a:extLst>
              <a:ext uri="{FF2B5EF4-FFF2-40B4-BE49-F238E27FC236}">
                <a16:creationId xmlns:a16="http://schemas.microsoft.com/office/drawing/2014/main" id="{F0FA6D8B-EE4C-6652-54AD-19F4A0BBC06B}"/>
              </a:ext>
            </a:extLst>
          </p:cNvPr>
          <p:cNvSpPr txBox="1"/>
          <p:nvPr/>
        </p:nvSpPr>
        <p:spPr>
          <a:xfrm>
            <a:off x="294861" y="5450711"/>
            <a:ext cx="3372774" cy="646331"/>
          </a:xfrm>
          <a:prstGeom prst="rect">
            <a:avLst/>
          </a:prstGeom>
          <a:noFill/>
        </p:spPr>
        <p:txBody>
          <a:bodyPr wrap="square" rtlCol="0">
            <a:spAutoFit/>
          </a:bodyPr>
          <a:lstStyle/>
          <a:p>
            <a:r>
              <a:rPr lang="en-CA" dirty="0">
                <a:latin typeface="Tahoma" panose="020B0604030504040204" pitchFamily="34" charset="0"/>
                <a:ea typeface="Tahoma" panose="020B0604030504040204" pitchFamily="34" charset="0"/>
                <a:cs typeface="Tahoma" panose="020B0604030504040204" pitchFamily="34" charset="0"/>
              </a:rPr>
              <a:t>Immune system activation and clearance of cellular debris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5" name="TextBox 54">
            <a:extLst>
              <a:ext uri="{FF2B5EF4-FFF2-40B4-BE49-F238E27FC236}">
                <a16:creationId xmlns:a16="http://schemas.microsoft.com/office/drawing/2014/main" id="{13375E83-103B-6B96-4CE2-6D85BED50CA9}"/>
              </a:ext>
            </a:extLst>
          </p:cNvPr>
          <p:cNvSpPr txBox="1"/>
          <p:nvPr/>
        </p:nvSpPr>
        <p:spPr>
          <a:xfrm>
            <a:off x="4181018" y="5450711"/>
            <a:ext cx="3629025" cy="646331"/>
          </a:xfrm>
          <a:prstGeom prst="rect">
            <a:avLst/>
          </a:prstGeom>
          <a:noFill/>
        </p:spPr>
        <p:txBody>
          <a:bodyPr wrap="square" rtlCol="0">
            <a:spAutoFit/>
          </a:bodyPr>
          <a:lstStyle/>
          <a:p>
            <a:r>
              <a:rPr lang="en-CA" dirty="0">
                <a:latin typeface="Tahoma" panose="020B0604030504040204" pitchFamily="34" charset="0"/>
                <a:ea typeface="Tahoma" panose="020B0604030504040204" pitchFamily="34" charset="0"/>
                <a:cs typeface="Tahoma" panose="020B0604030504040204" pitchFamily="34" charset="0"/>
              </a:rPr>
              <a:t>Inflammation, cellular migration, and stress response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6" name="TextBox 55">
            <a:extLst>
              <a:ext uri="{FF2B5EF4-FFF2-40B4-BE49-F238E27FC236}">
                <a16:creationId xmlns:a16="http://schemas.microsoft.com/office/drawing/2014/main" id="{612F2B45-5D74-5B99-46C7-C7849AEE7399}"/>
              </a:ext>
            </a:extLst>
          </p:cNvPr>
          <p:cNvSpPr txBox="1"/>
          <p:nvPr/>
        </p:nvSpPr>
        <p:spPr>
          <a:xfrm>
            <a:off x="8323426" y="5450711"/>
            <a:ext cx="3414712" cy="923330"/>
          </a:xfrm>
          <a:prstGeom prst="rect">
            <a:avLst/>
          </a:prstGeom>
          <a:noFill/>
        </p:spPr>
        <p:txBody>
          <a:bodyPr wrap="square" rtlCol="0">
            <a:spAutoFit/>
          </a:bodyPr>
          <a:lstStyle/>
          <a:p>
            <a:r>
              <a:rPr lang="en-CA" dirty="0">
                <a:latin typeface="Tahoma" panose="020B0604030504040204" pitchFamily="34" charset="0"/>
                <a:ea typeface="Tahoma" panose="020B0604030504040204" pitchFamily="34" charset="0"/>
                <a:cs typeface="Tahoma" panose="020B0604030504040204" pitchFamily="34" charset="0"/>
              </a:rPr>
              <a:t>Signal transduction, neuroprotection, and energy metabolism</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7" name="TextBox 56">
            <a:extLst>
              <a:ext uri="{FF2B5EF4-FFF2-40B4-BE49-F238E27FC236}">
                <a16:creationId xmlns:a16="http://schemas.microsoft.com/office/drawing/2014/main" id="{40DF013B-E2D4-F923-80F0-A9F103C50F9A}"/>
              </a:ext>
            </a:extLst>
          </p:cNvPr>
          <p:cNvSpPr txBox="1"/>
          <p:nvPr/>
        </p:nvSpPr>
        <p:spPr>
          <a:xfrm>
            <a:off x="31370" y="0"/>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spTree>
    <p:extLst>
      <p:ext uri="{BB962C8B-B14F-4D97-AF65-F5344CB8AC3E}">
        <p14:creationId xmlns:p14="http://schemas.microsoft.com/office/powerpoint/2010/main" val="1024086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E10E-E39F-F56B-3175-9CA3F97C1E9A}"/>
              </a:ext>
            </a:extLst>
          </p:cNvPr>
          <p:cNvSpPr>
            <a:spLocks noGrp="1"/>
          </p:cNvSpPr>
          <p:nvPr>
            <p:ph type="title"/>
          </p:nvPr>
        </p:nvSpPr>
        <p:spPr>
          <a:xfrm>
            <a:off x="167048" y="173040"/>
            <a:ext cx="10515600" cy="132556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Pathway enrichment analysis (GO)</a:t>
            </a:r>
          </a:p>
        </p:txBody>
      </p:sp>
      <p:pic>
        <p:nvPicPr>
          <p:cNvPr id="12" name="Picture 11">
            <a:extLst>
              <a:ext uri="{FF2B5EF4-FFF2-40B4-BE49-F238E27FC236}">
                <a16:creationId xmlns:a16="http://schemas.microsoft.com/office/drawing/2014/main" id="{A4259E1B-3890-7F62-6989-470DC453CFF9}"/>
              </a:ext>
            </a:extLst>
          </p:cNvPr>
          <p:cNvPicPr>
            <a:picLocks noChangeAspect="1"/>
          </p:cNvPicPr>
          <p:nvPr/>
        </p:nvPicPr>
        <p:blipFill>
          <a:blip r:embed="rId3"/>
          <a:stretch>
            <a:fillRect/>
          </a:stretch>
        </p:blipFill>
        <p:spPr>
          <a:xfrm>
            <a:off x="734254" y="4080703"/>
            <a:ext cx="3339549" cy="1941475"/>
          </a:xfrm>
          <a:prstGeom prst="rect">
            <a:avLst/>
          </a:prstGeom>
        </p:spPr>
      </p:pic>
      <p:pic>
        <p:nvPicPr>
          <p:cNvPr id="16" name="Picture 15" descr="A screenshot of a computer code&#10;&#10;Description automatically generated">
            <a:extLst>
              <a:ext uri="{FF2B5EF4-FFF2-40B4-BE49-F238E27FC236}">
                <a16:creationId xmlns:a16="http://schemas.microsoft.com/office/drawing/2014/main" id="{2E655E02-8C63-44C2-49EA-60DDCFE10845}"/>
              </a:ext>
            </a:extLst>
          </p:cNvPr>
          <p:cNvPicPr>
            <a:picLocks noChangeAspect="1"/>
          </p:cNvPicPr>
          <p:nvPr/>
        </p:nvPicPr>
        <p:blipFill>
          <a:blip r:embed="rId4"/>
          <a:stretch>
            <a:fillRect/>
          </a:stretch>
        </p:blipFill>
        <p:spPr>
          <a:xfrm>
            <a:off x="5135886" y="4084977"/>
            <a:ext cx="2516188" cy="2004999"/>
          </a:xfrm>
          <a:prstGeom prst="rect">
            <a:avLst/>
          </a:prstGeom>
        </p:spPr>
      </p:pic>
      <p:pic>
        <p:nvPicPr>
          <p:cNvPr id="28" name="Picture 27" descr="A screenshot of a computer program&#10;&#10;Description automatically generated">
            <a:extLst>
              <a:ext uri="{FF2B5EF4-FFF2-40B4-BE49-F238E27FC236}">
                <a16:creationId xmlns:a16="http://schemas.microsoft.com/office/drawing/2014/main" id="{68C54064-B2D4-EDC3-1B62-3FE57C9F800D}"/>
              </a:ext>
            </a:extLst>
          </p:cNvPr>
          <p:cNvPicPr>
            <a:picLocks noChangeAspect="1"/>
          </p:cNvPicPr>
          <p:nvPr/>
        </p:nvPicPr>
        <p:blipFill>
          <a:blip r:embed="rId5"/>
          <a:stretch>
            <a:fillRect/>
          </a:stretch>
        </p:blipFill>
        <p:spPr>
          <a:xfrm>
            <a:off x="9102085" y="4152774"/>
            <a:ext cx="2151170" cy="1869404"/>
          </a:xfrm>
          <a:prstGeom prst="rect">
            <a:avLst/>
          </a:prstGeom>
        </p:spPr>
      </p:pic>
      <p:sp>
        <p:nvSpPr>
          <p:cNvPr id="29" name="TextBox 28">
            <a:extLst>
              <a:ext uri="{FF2B5EF4-FFF2-40B4-BE49-F238E27FC236}">
                <a16:creationId xmlns:a16="http://schemas.microsoft.com/office/drawing/2014/main" id="{B97E1AF0-DD1C-0FFC-3B06-A345CEFA8F90}"/>
              </a:ext>
            </a:extLst>
          </p:cNvPr>
          <p:cNvSpPr txBox="1"/>
          <p:nvPr/>
        </p:nvSpPr>
        <p:spPr>
          <a:xfrm>
            <a:off x="2014330" y="1168401"/>
            <a:ext cx="1009956" cy="369332"/>
          </a:xfrm>
          <a:prstGeom prst="rect">
            <a:avLst/>
          </a:prstGeom>
          <a:noFill/>
        </p:spPr>
        <p:txBody>
          <a:bodyPr wrap="none" rtlCol="0">
            <a:spAutoFit/>
          </a:bodyPr>
          <a:lstStyle/>
          <a:p>
            <a:r>
              <a:rPr lang="en-US" dirty="0"/>
              <a:t>Cluster 0</a:t>
            </a:r>
          </a:p>
        </p:txBody>
      </p:sp>
      <p:sp>
        <p:nvSpPr>
          <p:cNvPr id="30" name="TextBox 29">
            <a:extLst>
              <a:ext uri="{FF2B5EF4-FFF2-40B4-BE49-F238E27FC236}">
                <a16:creationId xmlns:a16="http://schemas.microsoft.com/office/drawing/2014/main" id="{50E8DE2E-56B3-96C8-5BB0-4B6CA346B29B}"/>
              </a:ext>
            </a:extLst>
          </p:cNvPr>
          <p:cNvSpPr txBox="1"/>
          <p:nvPr/>
        </p:nvSpPr>
        <p:spPr>
          <a:xfrm>
            <a:off x="5591022" y="1188597"/>
            <a:ext cx="1009956" cy="369332"/>
          </a:xfrm>
          <a:prstGeom prst="rect">
            <a:avLst/>
          </a:prstGeom>
          <a:noFill/>
        </p:spPr>
        <p:txBody>
          <a:bodyPr wrap="none" rtlCol="0">
            <a:spAutoFit/>
          </a:bodyPr>
          <a:lstStyle/>
          <a:p>
            <a:r>
              <a:rPr lang="en-US" dirty="0"/>
              <a:t>Cluster 1</a:t>
            </a:r>
          </a:p>
        </p:txBody>
      </p:sp>
      <p:sp>
        <p:nvSpPr>
          <p:cNvPr id="31" name="TextBox 30">
            <a:extLst>
              <a:ext uri="{FF2B5EF4-FFF2-40B4-BE49-F238E27FC236}">
                <a16:creationId xmlns:a16="http://schemas.microsoft.com/office/drawing/2014/main" id="{F7D40B77-9524-D61C-75E1-9B32448FF95D}"/>
              </a:ext>
            </a:extLst>
          </p:cNvPr>
          <p:cNvSpPr txBox="1"/>
          <p:nvPr/>
        </p:nvSpPr>
        <p:spPr>
          <a:xfrm>
            <a:off x="9672692" y="1188597"/>
            <a:ext cx="1009956" cy="369332"/>
          </a:xfrm>
          <a:prstGeom prst="rect">
            <a:avLst/>
          </a:prstGeom>
          <a:noFill/>
        </p:spPr>
        <p:txBody>
          <a:bodyPr wrap="none" rtlCol="0">
            <a:spAutoFit/>
          </a:bodyPr>
          <a:lstStyle/>
          <a:p>
            <a:r>
              <a:rPr lang="en-US" dirty="0"/>
              <a:t>Cluster 2</a:t>
            </a:r>
          </a:p>
        </p:txBody>
      </p:sp>
      <p:sp>
        <p:nvSpPr>
          <p:cNvPr id="32" name="TextBox 31">
            <a:extLst>
              <a:ext uri="{FF2B5EF4-FFF2-40B4-BE49-F238E27FC236}">
                <a16:creationId xmlns:a16="http://schemas.microsoft.com/office/drawing/2014/main" id="{29047A50-F8AE-89DD-4D33-D00CA6D9B555}"/>
              </a:ext>
            </a:extLst>
          </p:cNvPr>
          <p:cNvSpPr txBox="1"/>
          <p:nvPr/>
        </p:nvSpPr>
        <p:spPr>
          <a:xfrm>
            <a:off x="0" y="43955"/>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pic>
        <p:nvPicPr>
          <p:cNvPr id="36" name="Picture 35" descr="A graph with blue lines&#10;&#10;Description automatically generated with medium confidence">
            <a:extLst>
              <a:ext uri="{FF2B5EF4-FFF2-40B4-BE49-F238E27FC236}">
                <a16:creationId xmlns:a16="http://schemas.microsoft.com/office/drawing/2014/main" id="{EF1A30F9-1F46-5365-EB07-1B1E15EE2B37}"/>
              </a:ext>
            </a:extLst>
          </p:cNvPr>
          <p:cNvPicPr>
            <a:picLocks noChangeAspect="1"/>
          </p:cNvPicPr>
          <p:nvPr/>
        </p:nvPicPr>
        <p:blipFill>
          <a:blip r:embed="rId6"/>
          <a:srcRect l="1258"/>
          <a:stretch/>
        </p:blipFill>
        <p:spPr>
          <a:xfrm>
            <a:off x="206333" y="1866546"/>
            <a:ext cx="4395392" cy="1932187"/>
          </a:xfrm>
          <a:prstGeom prst="rect">
            <a:avLst/>
          </a:prstGeom>
        </p:spPr>
      </p:pic>
      <p:pic>
        <p:nvPicPr>
          <p:cNvPr id="38" name="Picture 37" descr="A graph with blue rectangles&#10;&#10;Description automatically generated">
            <a:extLst>
              <a:ext uri="{FF2B5EF4-FFF2-40B4-BE49-F238E27FC236}">
                <a16:creationId xmlns:a16="http://schemas.microsoft.com/office/drawing/2014/main" id="{EFA4CD91-40EC-59C4-92B6-D44EFCEE0C93}"/>
              </a:ext>
            </a:extLst>
          </p:cNvPr>
          <p:cNvPicPr>
            <a:picLocks noChangeAspect="1"/>
          </p:cNvPicPr>
          <p:nvPr/>
        </p:nvPicPr>
        <p:blipFill>
          <a:blip r:embed="rId7"/>
          <a:stretch>
            <a:fillRect/>
          </a:stretch>
        </p:blipFill>
        <p:spPr>
          <a:xfrm>
            <a:off x="4422742" y="1866546"/>
            <a:ext cx="3942476" cy="1932187"/>
          </a:xfrm>
          <a:prstGeom prst="rect">
            <a:avLst/>
          </a:prstGeom>
        </p:spPr>
      </p:pic>
      <p:pic>
        <p:nvPicPr>
          <p:cNvPr id="40" name="Picture 39" descr="A graph with blue lines&#10;&#10;Description automatically generated with medium confidence">
            <a:extLst>
              <a:ext uri="{FF2B5EF4-FFF2-40B4-BE49-F238E27FC236}">
                <a16:creationId xmlns:a16="http://schemas.microsoft.com/office/drawing/2014/main" id="{998CC90E-6F21-E99E-52AB-0B4887FFF5E1}"/>
              </a:ext>
            </a:extLst>
          </p:cNvPr>
          <p:cNvPicPr>
            <a:picLocks noChangeAspect="1"/>
          </p:cNvPicPr>
          <p:nvPr/>
        </p:nvPicPr>
        <p:blipFill>
          <a:blip r:embed="rId8"/>
          <a:stretch>
            <a:fillRect/>
          </a:stretch>
        </p:blipFill>
        <p:spPr>
          <a:xfrm>
            <a:off x="7922366" y="1861971"/>
            <a:ext cx="3942477" cy="1986760"/>
          </a:xfrm>
          <a:prstGeom prst="rect">
            <a:avLst/>
          </a:prstGeom>
        </p:spPr>
      </p:pic>
      <p:sp>
        <p:nvSpPr>
          <p:cNvPr id="41" name="TextBox 40">
            <a:extLst>
              <a:ext uri="{FF2B5EF4-FFF2-40B4-BE49-F238E27FC236}">
                <a16:creationId xmlns:a16="http://schemas.microsoft.com/office/drawing/2014/main" id="{A18460AE-7853-ECFD-48EE-06A4B1709E56}"/>
              </a:ext>
            </a:extLst>
          </p:cNvPr>
          <p:cNvSpPr txBox="1"/>
          <p:nvPr/>
        </p:nvSpPr>
        <p:spPr>
          <a:xfrm>
            <a:off x="2074420" y="1936373"/>
            <a:ext cx="1806905" cy="230832"/>
          </a:xfrm>
          <a:prstGeom prst="rect">
            <a:avLst/>
          </a:prstGeom>
          <a:noFill/>
        </p:spPr>
        <p:txBody>
          <a:bodyPr wrap="none" rtlCol="0">
            <a:spAutoFit/>
          </a:bodyPr>
          <a:lstStyle/>
          <a:p>
            <a:r>
              <a:rPr lang="en-US" sz="900" dirty="0">
                <a:latin typeface="Tahoma" panose="020B0604030504040204" pitchFamily="34" charset="0"/>
                <a:ea typeface="Tahoma" panose="020B0604030504040204" pitchFamily="34" charset="0"/>
                <a:cs typeface="Tahoma" panose="020B0604030504040204" pitchFamily="34" charset="0"/>
              </a:rPr>
              <a:t>Receptor Mediated Endocytosis </a:t>
            </a:r>
          </a:p>
        </p:txBody>
      </p:sp>
      <p:sp>
        <p:nvSpPr>
          <p:cNvPr id="42" name="TextBox 41">
            <a:extLst>
              <a:ext uri="{FF2B5EF4-FFF2-40B4-BE49-F238E27FC236}">
                <a16:creationId xmlns:a16="http://schemas.microsoft.com/office/drawing/2014/main" id="{449701DA-0907-703C-5E01-45C73E911BF3}"/>
              </a:ext>
            </a:extLst>
          </p:cNvPr>
          <p:cNvSpPr txBox="1"/>
          <p:nvPr/>
        </p:nvSpPr>
        <p:spPr>
          <a:xfrm>
            <a:off x="2074420" y="2103726"/>
            <a:ext cx="1556836" cy="230832"/>
          </a:xfrm>
          <a:prstGeom prst="rect">
            <a:avLst/>
          </a:prstGeom>
          <a:noFill/>
        </p:spPr>
        <p:txBody>
          <a:bodyPr wrap="none" rtlCol="0">
            <a:spAutoFit/>
          </a:bodyPr>
          <a:lstStyle/>
          <a:p>
            <a:r>
              <a:rPr lang="en-US" sz="900" dirty="0">
                <a:latin typeface="Tahoma" panose="020B0604030504040204" pitchFamily="34" charset="0"/>
                <a:ea typeface="Tahoma" panose="020B0604030504040204" pitchFamily="34" charset="0"/>
                <a:cs typeface="Tahoma" panose="020B0604030504040204" pitchFamily="34" charset="0"/>
              </a:rPr>
              <a:t>Cell Junction Disassembly  </a:t>
            </a:r>
          </a:p>
        </p:txBody>
      </p:sp>
      <p:sp>
        <p:nvSpPr>
          <p:cNvPr id="43" name="TextBox 42">
            <a:extLst>
              <a:ext uri="{FF2B5EF4-FFF2-40B4-BE49-F238E27FC236}">
                <a16:creationId xmlns:a16="http://schemas.microsoft.com/office/drawing/2014/main" id="{33EF60BC-E330-482B-1837-74B00895821A}"/>
              </a:ext>
            </a:extLst>
          </p:cNvPr>
          <p:cNvSpPr txBox="1"/>
          <p:nvPr/>
        </p:nvSpPr>
        <p:spPr>
          <a:xfrm>
            <a:off x="2074420" y="2271079"/>
            <a:ext cx="853119" cy="230832"/>
          </a:xfrm>
          <a:prstGeom prst="rect">
            <a:avLst/>
          </a:prstGeom>
          <a:noFill/>
        </p:spPr>
        <p:txBody>
          <a:bodyPr wrap="none" rtlCol="0">
            <a:spAutoFit/>
          </a:bodyPr>
          <a:lstStyle/>
          <a:p>
            <a:r>
              <a:rPr lang="en-US" sz="900" dirty="0">
                <a:latin typeface="Tahoma" panose="020B0604030504040204" pitchFamily="34" charset="0"/>
                <a:ea typeface="Tahoma" panose="020B0604030504040204" pitchFamily="34" charset="0"/>
                <a:cs typeface="Tahoma" panose="020B0604030504040204" pitchFamily="34" charset="0"/>
              </a:rPr>
              <a:t>Endocytosis  </a:t>
            </a:r>
          </a:p>
        </p:txBody>
      </p:sp>
      <p:sp>
        <p:nvSpPr>
          <p:cNvPr id="44" name="TextBox 43">
            <a:extLst>
              <a:ext uri="{FF2B5EF4-FFF2-40B4-BE49-F238E27FC236}">
                <a16:creationId xmlns:a16="http://schemas.microsoft.com/office/drawing/2014/main" id="{00E47C8D-CEBC-EF58-82FA-43556B6C6EFA}"/>
              </a:ext>
            </a:extLst>
          </p:cNvPr>
          <p:cNvSpPr txBox="1"/>
          <p:nvPr/>
        </p:nvSpPr>
        <p:spPr>
          <a:xfrm>
            <a:off x="5429734" y="2103726"/>
            <a:ext cx="1760482" cy="276999"/>
          </a:xfrm>
          <a:prstGeom prst="rect">
            <a:avLst/>
          </a:prstGeom>
          <a:noFill/>
        </p:spPr>
        <p:txBody>
          <a:bodyPr wrap="non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Inflammatory response</a:t>
            </a:r>
          </a:p>
        </p:txBody>
      </p:sp>
      <p:sp>
        <p:nvSpPr>
          <p:cNvPr id="45" name="TextBox 44">
            <a:extLst>
              <a:ext uri="{FF2B5EF4-FFF2-40B4-BE49-F238E27FC236}">
                <a16:creationId xmlns:a16="http://schemas.microsoft.com/office/drawing/2014/main" id="{EF105DF6-7E19-EC58-CA61-8E648EDE4B9E}"/>
              </a:ext>
            </a:extLst>
          </p:cNvPr>
          <p:cNvSpPr txBox="1"/>
          <p:nvPr/>
        </p:nvSpPr>
        <p:spPr>
          <a:xfrm>
            <a:off x="5424848" y="2576088"/>
            <a:ext cx="1807761" cy="461665"/>
          </a:xfrm>
          <a:prstGeom prst="rect">
            <a:avLst/>
          </a:prstGeom>
          <a:noFill/>
        </p:spPr>
        <p:txBody>
          <a:bodyPr wrap="square" rtlCol="0">
            <a:spAutoFit/>
          </a:bodyPr>
          <a:lstStyle/>
          <a:p>
            <a:r>
              <a:rPr lang="en-US" sz="1200" dirty="0">
                <a:latin typeface="Tahoma" panose="020B0604030504040204" pitchFamily="34" charset="0"/>
                <a:ea typeface="Tahoma" panose="020B0604030504040204" pitchFamily="34" charset="0"/>
                <a:cs typeface="Tahoma" panose="020B0604030504040204" pitchFamily="34" charset="0"/>
              </a:rPr>
              <a:t>Regulation of T cell proliferation </a:t>
            </a:r>
          </a:p>
        </p:txBody>
      </p:sp>
      <p:sp>
        <p:nvSpPr>
          <p:cNvPr id="46" name="TextBox 45">
            <a:extLst>
              <a:ext uri="{FF2B5EF4-FFF2-40B4-BE49-F238E27FC236}">
                <a16:creationId xmlns:a16="http://schemas.microsoft.com/office/drawing/2014/main" id="{212E1A99-181F-AD68-C901-FC8BD001E4C0}"/>
              </a:ext>
            </a:extLst>
          </p:cNvPr>
          <p:cNvSpPr txBox="1"/>
          <p:nvPr/>
        </p:nvSpPr>
        <p:spPr>
          <a:xfrm>
            <a:off x="9394467" y="2293070"/>
            <a:ext cx="1252266" cy="230832"/>
          </a:xfrm>
          <a:prstGeom prst="rect">
            <a:avLst/>
          </a:prstGeom>
          <a:noFill/>
        </p:spPr>
        <p:txBody>
          <a:bodyPr wrap="none" rtlCol="0">
            <a:spAutoFit/>
          </a:bodyPr>
          <a:lstStyle/>
          <a:p>
            <a:r>
              <a:rPr lang="en-US" sz="900" dirty="0">
                <a:latin typeface="Tahoma" panose="020B0604030504040204" pitchFamily="34" charset="0"/>
                <a:ea typeface="Tahoma" panose="020B0604030504040204" pitchFamily="34" charset="0"/>
                <a:cs typeface="Tahoma" panose="020B0604030504040204" pitchFamily="34" charset="0"/>
              </a:rPr>
              <a:t>Endoderm Formation</a:t>
            </a:r>
          </a:p>
        </p:txBody>
      </p:sp>
      <p:sp>
        <p:nvSpPr>
          <p:cNvPr id="47" name="TextBox 46">
            <a:extLst>
              <a:ext uri="{FF2B5EF4-FFF2-40B4-BE49-F238E27FC236}">
                <a16:creationId xmlns:a16="http://schemas.microsoft.com/office/drawing/2014/main" id="{0EF652D1-33B5-D187-1D86-F26BFFE19063}"/>
              </a:ext>
            </a:extLst>
          </p:cNvPr>
          <p:cNvSpPr txBox="1"/>
          <p:nvPr/>
        </p:nvSpPr>
        <p:spPr>
          <a:xfrm>
            <a:off x="9394467" y="2126809"/>
            <a:ext cx="1723549" cy="230832"/>
          </a:xfrm>
          <a:prstGeom prst="rect">
            <a:avLst/>
          </a:prstGeom>
          <a:noFill/>
        </p:spPr>
        <p:txBody>
          <a:bodyPr wrap="none" rtlCol="0">
            <a:spAutoFit/>
          </a:bodyPr>
          <a:lstStyle/>
          <a:p>
            <a:r>
              <a:rPr lang="en-US" sz="900" dirty="0" err="1">
                <a:latin typeface="Tahoma" panose="020B0604030504040204" pitchFamily="34" charset="0"/>
                <a:ea typeface="Tahoma" panose="020B0604030504040204" pitchFamily="34" charset="0"/>
                <a:cs typeface="Tahoma" panose="020B0604030504040204" pitchFamily="34" charset="0"/>
              </a:rPr>
              <a:t>Endodemal</a:t>
            </a:r>
            <a:r>
              <a:rPr lang="en-US" sz="900" dirty="0">
                <a:latin typeface="Tahoma" panose="020B0604030504040204" pitchFamily="34" charset="0"/>
                <a:ea typeface="Tahoma" panose="020B0604030504040204" pitchFamily="34" charset="0"/>
                <a:cs typeface="Tahoma" panose="020B0604030504040204" pitchFamily="34" charset="0"/>
              </a:rPr>
              <a:t> Cell Differentiation</a:t>
            </a:r>
          </a:p>
        </p:txBody>
      </p:sp>
      <p:sp>
        <p:nvSpPr>
          <p:cNvPr id="48" name="TextBox 47">
            <a:extLst>
              <a:ext uri="{FF2B5EF4-FFF2-40B4-BE49-F238E27FC236}">
                <a16:creationId xmlns:a16="http://schemas.microsoft.com/office/drawing/2014/main" id="{92B6A60A-DCF8-A005-7A2D-1D2CABEC0679}"/>
              </a:ext>
            </a:extLst>
          </p:cNvPr>
          <p:cNvSpPr txBox="1"/>
          <p:nvPr/>
        </p:nvSpPr>
        <p:spPr>
          <a:xfrm>
            <a:off x="9394467" y="1948705"/>
            <a:ext cx="1869423" cy="230832"/>
          </a:xfrm>
          <a:prstGeom prst="rect">
            <a:avLst/>
          </a:prstGeom>
          <a:noFill/>
        </p:spPr>
        <p:txBody>
          <a:bodyPr wrap="none" rtlCol="0">
            <a:spAutoFit/>
          </a:bodyPr>
          <a:lstStyle/>
          <a:p>
            <a:r>
              <a:rPr lang="en-US" sz="900" dirty="0">
                <a:latin typeface="Tahoma" panose="020B0604030504040204" pitchFamily="34" charset="0"/>
                <a:ea typeface="Tahoma" panose="020B0604030504040204" pitchFamily="34" charset="0"/>
                <a:cs typeface="Tahoma" panose="020B0604030504040204" pitchFamily="34" charset="0"/>
              </a:rPr>
              <a:t>Extracellular Matrix Organization </a:t>
            </a:r>
          </a:p>
        </p:txBody>
      </p:sp>
    </p:spTree>
    <p:extLst>
      <p:ext uri="{BB962C8B-B14F-4D97-AF65-F5344CB8AC3E}">
        <p14:creationId xmlns:p14="http://schemas.microsoft.com/office/powerpoint/2010/main" val="4011651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3CD99-C1DE-6761-77BB-9F1248AF9346}"/>
              </a:ext>
            </a:extLst>
          </p:cNvPr>
          <p:cNvSpPr>
            <a:spLocks noGrp="1"/>
          </p:cNvSpPr>
          <p:nvPr>
            <p:ph type="title"/>
          </p:nvPr>
        </p:nvSpPr>
        <p:spPr>
          <a:xfrm>
            <a:off x="838200" y="263525"/>
            <a:ext cx="10515600" cy="1325563"/>
          </a:xfrm>
        </p:spPr>
        <p:txBody>
          <a:bodyPr>
            <a:normAutofit/>
          </a:bodyPr>
          <a:lstStyle/>
          <a:p>
            <a:r>
              <a:rPr lang="pl-PL" sz="3600" dirty="0" err="1">
                <a:latin typeface="Tahoma" panose="020B0604030504040204" pitchFamily="34" charset="0"/>
                <a:ea typeface="Tahoma" panose="020B0604030504040204" pitchFamily="34" charset="0"/>
                <a:cs typeface="Tahoma" panose="020B0604030504040204" pitchFamily="34" charset="0"/>
              </a:rPr>
              <a:t>Background</a:t>
            </a:r>
            <a:r>
              <a:rPr lang="pl-PL" sz="3600" dirty="0">
                <a:latin typeface="Tahoma" panose="020B0604030504040204" pitchFamily="34" charset="0"/>
                <a:ea typeface="Tahoma" panose="020B0604030504040204" pitchFamily="34" charset="0"/>
                <a:cs typeface="Tahoma" panose="020B0604030504040204" pitchFamily="34" charset="0"/>
              </a:rPr>
              <a:t> </a:t>
            </a:r>
            <a:r>
              <a:rPr lang="pl-PL" sz="3600" dirty="0" err="1">
                <a:latin typeface="Tahoma" panose="020B0604030504040204" pitchFamily="34" charset="0"/>
                <a:ea typeface="Tahoma" panose="020B0604030504040204" pitchFamily="34" charset="0"/>
                <a:cs typeface="Tahoma" panose="020B0604030504040204" pitchFamily="34" charset="0"/>
              </a:rPr>
              <a:t>information</a:t>
            </a:r>
            <a:r>
              <a:rPr lang="pl-PL" sz="3600" dirty="0">
                <a:latin typeface="Tahoma" panose="020B0604030504040204" pitchFamily="34" charset="0"/>
                <a:ea typeface="Tahoma" panose="020B0604030504040204" pitchFamily="34" charset="0"/>
                <a:cs typeface="Tahoma" panose="020B0604030504040204" pitchFamily="34" charset="0"/>
              </a:rPr>
              <a:t> </a:t>
            </a:r>
          </a:p>
        </p:txBody>
      </p:sp>
      <p:sp>
        <p:nvSpPr>
          <p:cNvPr id="3" name="Content Placeholder 2">
            <a:extLst>
              <a:ext uri="{FF2B5EF4-FFF2-40B4-BE49-F238E27FC236}">
                <a16:creationId xmlns:a16="http://schemas.microsoft.com/office/drawing/2014/main" id="{FA9BB528-B8E7-1A45-D34F-A2A5F8A0A79E}"/>
              </a:ext>
            </a:extLst>
          </p:cNvPr>
          <p:cNvSpPr>
            <a:spLocks noGrp="1"/>
          </p:cNvSpPr>
          <p:nvPr>
            <p:ph idx="1"/>
          </p:nvPr>
        </p:nvSpPr>
        <p:spPr>
          <a:xfrm>
            <a:off x="838200" y="1388532"/>
            <a:ext cx="10515600" cy="5469467"/>
          </a:xfrm>
        </p:spPr>
        <p:txBody>
          <a:bodyPr>
            <a:normAutofit/>
          </a:bodyPr>
          <a:lstStyle/>
          <a:p>
            <a:pPr marL="0" indent="0">
              <a:buNone/>
            </a:pPr>
            <a:r>
              <a:rPr lang="pl-PL" sz="2400" dirty="0">
                <a:latin typeface="Tahoma" panose="020B0604030504040204" pitchFamily="34" charset="0"/>
                <a:ea typeface="Tahoma" panose="020B0604030504040204" pitchFamily="34" charset="0"/>
                <a:cs typeface="Tahoma" panose="020B0604030504040204" pitchFamily="34" charset="0"/>
              </a:rPr>
              <a:t>Maternal </a:t>
            </a:r>
            <a:r>
              <a:rPr lang="pl-PL" sz="2400" dirty="0" err="1">
                <a:latin typeface="Tahoma" panose="020B0604030504040204" pitchFamily="34" charset="0"/>
                <a:ea typeface="Tahoma" panose="020B0604030504040204" pitchFamily="34" charset="0"/>
                <a:cs typeface="Tahoma" panose="020B0604030504040204" pitchFamily="34" charset="0"/>
              </a:rPr>
              <a:t>stress</a:t>
            </a:r>
            <a:r>
              <a:rPr lang="pl-PL" sz="2400" dirty="0">
                <a:latin typeface="Tahoma" panose="020B0604030504040204" pitchFamily="34" charset="0"/>
                <a:ea typeface="Tahoma" panose="020B0604030504040204" pitchFamily="34" charset="0"/>
                <a:cs typeface="Tahoma" panose="020B0604030504040204" pitchFamily="34" charset="0"/>
              </a:rPr>
              <a:t> </a:t>
            </a:r>
            <a:r>
              <a:rPr lang="pl-PL" sz="2400" dirty="0" err="1">
                <a:latin typeface="Tahoma" panose="020B0604030504040204" pitchFamily="34" charset="0"/>
                <a:ea typeface="Tahoma" panose="020B0604030504040204" pitchFamily="34" charset="0"/>
                <a:cs typeface="Tahoma" panose="020B0604030504040204" pitchFamily="34" charset="0"/>
              </a:rPr>
              <a:t>disrupts</a:t>
            </a:r>
            <a:r>
              <a:rPr lang="pl-PL" sz="2400" dirty="0">
                <a:latin typeface="Tahoma" panose="020B0604030504040204" pitchFamily="34" charset="0"/>
                <a:ea typeface="Tahoma" panose="020B0604030504040204" pitchFamily="34" charset="0"/>
                <a:cs typeface="Tahoma" panose="020B0604030504040204" pitchFamily="34" charset="0"/>
              </a:rPr>
              <a:t> </a:t>
            </a:r>
            <a:r>
              <a:rPr lang="pl-PL" sz="2400" dirty="0" err="1">
                <a:latin typeface="Tahoma" panose="020B0604030504040204" pitchFamily="34" charset="0"/>
                <a:ea typeface="Tahoma" panose="020B0604030504040204" pitchFamily="34" charset="0"/>
                <a:cs typeface="Tahoma" panose="020B0604030504040204" pitchFamily="34" charset="0"/>
              </a:rPr>
              <a:t>offspring</a:t>
            </a:r>
            <a:r>
              <a:rPr lang="pl-PL" sz="2400" dirty="0">
                <a:latin typeface="Tahoma" panose="020B0604030504040204" pitchFamily="34" charset="0"/>
                <a:ea typeface="Tahoma" panose="020B0604030504040204" pitchFamily="34" charset="0"/>
                <a:cs typeface="Tahoma" panose="020B0604030504040204" pitchFamily="34" charset="0"/>
              </a:rPr>
              <a:t> </a:t>
            </a:r>
            <a:r>
              <a:rPr lang="pl-PL" sz="2400" dirty="0" err="1">
                <a:latin typeface="Tahoma" panose="020B0604030504040204" pitchFamily="34" charset="0"/>
                <a:ea typeface="Tahoma" panose="020B0604030504040204" pitchFamily="34" charset="0"/>
                <a:cs typeface="Tahoma" panose="020B0604030504040204" pitchFamily="34" charset="0"/>
              </a:rPr>
              <a:t>neurodevelopment</a:t>
            </a:r>
            <a:r>
              <a:rPr lang="pl-PL" sz="2400" dirty="0">
                <a:latin typeface="Tahoma" panose="020B0604030504040204" pitchFamily="34" charset="0"/>
                <a:ea typeface="Tahoma" panose="020B0604030504040204" pitchFamily="34" charset="0"/>
                <a:cs typeface="Tahoma" panose="020B0604030504040204" pitchFamily="34" charset="0"/>
              </a:rPr>
              <a:t>, </a:t>
            </a:r>
            <a:r>
              <a:rPr lang="pl-PL" sz="2400" dirty="0" err="1">
                <a:latin typeface="Tahoma" panose="020B0604030504040204" pitchFamily="34" charset="0"/>
                <a:ea typeface="Tahoma" panose="020B0604030504040204" pitchFamily="34" charset="0"/>
                <a:cs typeface="Tahoma" panose="020B0604030504040204" pitchFamily="34" charset="0"/>
              </a:rPr>
              <a:t>leading</a:t>
            </a:r>
            <a:r>
              <a:rPr lang="pl-PL" sz="2400" dirty="0">
                <a:latin typeface="Tahoma" panose="020B0604030504040204" pitchFamily="34" charset="0"/>
                <a:ea typeface="Tahoma" panose="020B0604030504040204" pitchFamily="34" charset="0"/>
                <a:cs typeface="Tahoma" panose="020B0604030504040204" pitchFamily="34" charset="0"/>
              </a:rPr>
              <a:t> to </a:t>
            </a:r>
            <a:r>
              <a:rPr lang="pl-PL" sz="2400" dirty="0" err="1">
                <a:latin typeface="Tahoma" panose="020B0604030504040204" pitchFamily="34" charset="0"/>
                <a:ea typeface="Tahoma" panose="020B0604030504040204" pitchFamily="34" charset="0"/>
                <a:cs typeface="Tahoma" panose="020B0604030504040204" pitchFamily="34" charset="0"/>
              </a:rPr>
              <a:t>long</a:t>
            </a:r>
            <a:r>
              <a:rPr lang="pl-PL" sz="2400" dirty="0">
                <a:latin typeface="Tahoma" panose="020B0604030504040204" pitchFamily="34" charset="0"/>
                <a:ea typeface="Tahoma" panose="020B0604030504040204" pitchFamily="34" charset="0"/>
                <a:cs typeface="Tahoma" panose="020B0604030504040204" pitchFamily="34" charset="0"/>
              </a:rPr>
              <a:t>-term </a:t>
            </a:r>
            <a:r>
              <a:rPr lang="pl-PL" sz="2400" dirty="0" err="1">
                <a:latin typeface="Tahoma" panose="020B0604030504040204" pitchFamily="34" charset="0"/>
                <a:ea typeface="Tahoma" panose="020B0604030504040204" pitchFamily="34" charset="0"/>
                <a:cs typeface="Tahoma" panose="020B0604030504040204" pitchFamily="34" charset="0"/>
              </a:rPr>
              <a:t>behavioural</a:t>
            </a:r>
            <a:r>
              <a:rPr lang="pl-PL" sz="2400" dirty="0">
                <a:latin typeface="Tahoma" panose="020B0604030504040204" pitchFamily="34" charset="0"/>
                <a:ea typeface="Tahoma" panose="020B0604030504040204" pitchFamily="34" charset="0"/>
                <a:cs typeface="Tahoma" panose="020B0604030504040204" pitchFamily="34" charset="0"/>
              </a:rPr>
              <a:t> and </a:t>
            </a:r>
            <a:r>
              <a:rPr lang="pl-PL" sz="2400" dirty="0" err="1">
                <a:latin typeface="Tahoma" panose="020B0604030504040204" pitchFamily="34" charset="0"/>
                <a:ea typeface="Tahoma" panose="020B0604030504040204" pitchFamily="34" charset="0"/>
                <a:cs typeface="Tahoma" panose="020B0604030504040204" pitchFamily="34" charset="0"/>
              </a:rPr>
              <a:t>cognitive</a:t>
            </a:r>
            <a:r>
              <a:rPr lang="pl-PL" sz="2400" dirty="0">
                <a:latin typeface="Tahoma" panose="020B0604030504040204" pitchFamily="34" charset="0"/>
                <a:ea typeface="Tahoma" panose="020B0604030504040204" pitchFamily="34" charset="0"/>
                <a:cs typeface="Tahoma" panose="020B0604030504040204" pitchFamily="34" charset="0"/>
              </a:rPr>
              <a:t> </a:t>
            </a:r>
            <a:r>
              <a:rPr lang="pl-PL" sz="2400" dirty="0" err="1">
                <a:latin typeface="Tahoma" panose="020B0604030504040204" pitchFamily="34" charset="0"/>
                <a:ea typeface="Tahoma" panose="020B0604030504040204" pitchFamily="34" charset="0"/>
                <a:cs typeface="Tahoma" panose="020B0604030504040204" pitchFamily="34" charset="0"/>
              </a:rPr>
              <a:t>challenges</a:t>
            </a:r>
            <a:r>
              <a:rPr lang="pl-PL" sz="2400" dirty="0">
                <a:latin typeface="Tahoma" panose="020B0604030504040204" pitchFamily="34" charset="0"/>
                <a:ea typeface="Tahoma" panose="020B0604030504040204" pitchFamily="34" charset="0"/>
                <a:cs typeface="Tahoma" panose="020B0604030504040204" pitchFamily="34" charset="0"/>
              </a:rPr>
              <a:t> </a:t>
            </a:r>
          </a:p>
          <a:p>
            <a:pPr marL="0" indent="0">
              <a:buNone/>
            </a:pPr>
            <a:endParaRPr lang="pl-PL" dirty="0"/>
          </a:p>
          <a:p>
            <a:pPr marL="0" indent="0">
              <a:buNone/>
            </a:pPr>
            <a:endParaRPr lang="pl-PL" dirty="0"/>
          </a:p>
          <a:p>
            <a:pPr marL="0" indent="0">
              <a:buNone/>
            </a:pPr>
            <a:endParaRPr lang="pl-PL" dirty="0"/>
          </a:p>
          <a:p>
            <a:pPr marL="0" indent="0">
              <a:buNone/>
            </a:pPr>
            <a:endParaRPr lang="pl-PL" dirty="0"/>
          </a:p>
          <a:p>
            <a:pPr marL="0" indent="0">
              <a:buNone/>
            </a:pPr>
            <a:endParaRPr lang="pl-PL" dirty="0"/>
          </a:p>
          <a:p>
            <a:pPr marL="0" indent="0">
              <a:buNone/>
            </a:pPr>
            <a:endParaRPr lang="pl-PL" dirty="0"/>
          </a:p>
          <a:p>
            <a:pPr marL="0" indent="0">
              <a:buNone/>
            </a:pPr>
            <a:endParaRPr lang="pl-PL" sz="2400" b="1"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pl-PL" sz="2400" b="1" dirty="0">
                <a:latin typeface="Tahoma" panose="020B0604030504040204" pitchFamily="34" charset="0"/>
                <a:ea typeface="Tahoma" panose="020B0604030504040204" pitchFamily="34" charset="0"/>
                <a:cs typeface="Tahoma" panose="020B0604030504040204" pitchFamily="34" charset="0"/>
              </a:rPr>
              <a:t>Knowledge gap</a:t>
            </a:r>
            <a:r>
              <a:rPr lang="pl-PL" sz="2400" dirty="0">
                <a:latin typeface="Tahoma" panose="020B0604030504040204" pitchFamily="34" charset="0"/>
                <a:ea typeface="Tahoma" panose="020B0604030504040204" pitchFamily="34" charset="0"/>
                <a:cs typeface="Tahoma" panose="020B0604030504040204" pitchFamily="34" charset="0"/>
              </a:rPr>
              <a:t>: </a:t>
            </a:r>
            <a:r>
              <a:rPr lang="pl-PL" sz="2400" dirty="0" err="1">
                <a:latin typeface="Tahoma" panose="020B0604030504040204" pitchFamily="34" charset="0"/>
                <a:ea typeface="Tahoma" panose="020B0604030504040204" pitchFamily="34" charset="0"/>
                <a:cs typeface="Tahoma" panose="020B0604030504040204" pitchFamily="34" charset="0"/>
              </a:rPr>
              <a:t>how</a:t>
            </a:r>
            <a:r>
              <a:rPr lang="pl-PL" sz="2400" dirty="0">
                <a:latin typeface="Tahoma" panose="020B0604030504040204" pitchFamily="34" charset="0"/>
                <a:ea typeface="Tahoma" panose="020B0604030504040204" pitchFamily="34" charset="0"/>
                <a:cs typeface="Tahoma" panose="020B0604030504040204" pitchFamily="34" charset="0"/>
              </a:rPr>
              <a:t> do </a:t>
            </a:r>
            <a:r>
              <a:rPr lang="pl-PL" sz="2400" dirty="0" err="1">
                <a:latin typeface="Tahoma" panose="020B0604030504040204" pitchFamily="34" charset="0"/>
                <a:ea typeface="Tahoma" panose="020B0604030504040204" pitchFamily="34" charset="0"/>
                <a:cs typeface="Tahoma" panose="020B0604030504040204" pitchFamily="34" charset="0"/>
              </a:rPr>
              <a:t>hypothalamic</a:t>
            </a:r>
            <a:r>
              <a:rPr lang="pl-PL" sz="2400" dirty="0">
                <a:latin typeface="Tahoma" panose="020B0604030504040204" pitchFamily="34" charset="0"/>
                <a:ea typeface="Tahoma" panose="020B0604030504040204" pitchFamily="34" charset="0"/>
                <a:cs typeface="Tahoma" panose="020B0604030504040204" pitchFamily="34" charset="0"/>
              </a:rPr>
              <a:t> </a:t>
            </a:r>
            <a:r>
              <a:rPr lang="pl-PL" sz="2400" dirty="0" err="1">
                <a:latin typeface="Tahoma" panose="020B0604030504040204" pitchFamily="34" charset="0"/>
                <a:ea typeface="Tahoma" panose="020B0604030504040204" pitchFamily="34" charset="0"/>
                <a:cs typeface="Tahoma" panose="020B0604030504040204" pitchFamily="34" charset="0"/>
              </a:rPr>
              <a:t>microglia</a:t>
            </a:r>
            <a:r>
              <a:rPr lang="pl-PL" sz="2400" dirty="0">
                <a:latin typeface="Tahoma" panose="020B0604030504040204" pitchFamily="34" charset="0"/>
                <a:ea typeface="Tahoma" panose="020B0604030504040204" pitchFamily="34" charset="0"/>
                <a:cs typeface="Tahoma" panose="020B0604030504040204" pitchFamily="34" charset="0"/>
              </a:rPr>
              <a:t> </a:t>
            </a:r>
            <a:r>
              <a:rPr lang="pl-PL" sz="2400" dirty="0" err="1">
                <a:latin typeface="Tahoma" panose="020B0604030504040204" pitchFamily="34" charset="0"/>
                <a:ea typeface="Tahoma" panose="020B0604030504040204" pitchFamily="34" charset="0"/>
                <a:cs typeface="Tahoma" panose="020B0604030504040204" pitchFamily="34" charset="0"/>
              </a:rPr>
              <a:t>interact</a:t>
            </a:r>
            <a:r>
              <a:rPr lang="pl-PL" sz="2400" dirty="0">
                <a:latin typeface="Tahoma" panose="020B0604030504040204" pitchFamily="34" charset="0"/>
                <a:ea typeface="Tahoma" panose="020B0604030504040204" pitchFamily="34" charset="0"/>
                <a:cs typeface="Tahoma" panose="020B0604030504040204" pitchFamily="34" charset="0"/>
              </a:rPr>
              <a:t> with </a:t>
            </a:r>
            <a:r>
              <a:rPr lang="pl-PL" sz="2400" dirty="0" err="1">
                <a:latin typeface="Tahoma" panose="020B0604030504040204" pitchFamily="34" charset="0"/>
                <a:ea typeface="Tahoma" panose="020B0604030504040204" pitchFamily="34" charset="0"/>
                <a:cs typeface="Tahoma" panose="020B0604030504040204" pitchFamily="34" charset="0"/>
              </a:rPr>
              <a:t>neural</a:t>
            </a:r>
            <a:r>
              <a:rPr lang="pl-PL" sz="2400" dirty="0">
                <a:latin typeface="Tahoma" panose="020B0604030504040204" pitchFamily="34" charset="0"/>
                <a:ea typeface="Tahoma" panose="020B0604030504040204" pitchFamily="34" charset="0"/>
                <a:cs typeface="Tahoma" panose="020B0604030504040204" pitchFamily="34" charset="0"/>
              </a:rPr>
              <a:t> </a:t>
            </a:r>
            <a:r>
              <a:rPr lang="pl-PL" sz="2400" dirty="0" err="1">
                <a:latin typeface="Tahoma" panose="020B0604030504040204" pitchFamily="34" charset="0"/>
                <a:ea typeface="Tahoma" panose="020B0604030504040204" pitchFamily="34" charset="0"/>
                <a:cs typeface="Tahoma" panose="020B0604030504040204" pitchFamily="34" charset="0"/>
              </a:rPr>
              <a:t>cells</a:t>
            </a:r>
            <a:r>
              <a:rPr lang="pl-PL" sz="2400" dirty="0">
                <a:latin typeface="Tahoma" panose="020B0604030504040204" pitchFamily="34" charset="0"/>
                <a:ea typeface="Tahoma" panose="020B0604030504040204" pitchFamily="34" charset="0"/>
                <a:cs typeface="Tahoma" panose="020B0604030504040204" pitchFamily="34" charset="0"/>
              </a:rPr>
              <a:t> to </a:t>
            </a:r>
            <a:r>
              <a:rPr lang="pl-PL" sz="2400" dirty="0" err="1">
                <a:latin typeface="Tahoma" panose="020B0604030504040204" pitchFamily="34" charset="0"/>
                <a:ea typeface="Tahoma" panose="020B0604030504040204" pitchFamily="34" charset="0"/>
                <a:cs typeface="Tahoma" panose="020B0604030504040204" pitchFamily="34" charset="0"/>
              </a:rPr>
              <a:t>change</a:t>
            </a:r>
            <a:r>
              <a:rPr lang="pl-PL" sz="2400" dirty="0">
                <a:latin typeface="Tahoma" panose="020B0604030504040204" pitchFamily="34" charset="0"/>
                <a:ea typeface="Tahoma" panose="020B0604030504040204" pitchFamily="34" charset="0"/>
                <a:cs typeface="Tahoma" panose="020B0604030504040204" pitchFamily="34" charset="0"/>
              </a:rPr>
              <a:t> </a:t>
            </a:r>
            <a:r>
              <a:rPr lang="pl-PL" sz="2400" dirty="0" err="1">
                <a:latin typeface="Tahoma" panose="020B0604030504040204" pitchFamily="34" charset="0"/>
                <a:ea typeface="Tahoma" panose="020B0604030504040204" pitchFamily="34" charset="0"/>
                <a:cs typeface="Tahoma" panose="020B0604030504040204" pitchFamily="34" charset="0"/>
              </a:rPr>
              <a:t>their</a:t>
            </a:r>
            <a:r>
              <a:rPr lang="pl-PL" sz="2400" dirty="0">
                <a:latin typeface="Tahoma" panose="020B0604030504040204" pitchFamily="34" charset="0"/>
                <a:ea typeface="Tahoma" panose="020B0604030504040204" pitchFamily="34" charset="0"/>
                <a:cs typeface="Tahoma" panose="020B0604030504040204" pitchFamily="34" charset="0"/>
              </a:rPr>
              <a:t> development?  </a:t>
            </a:r>
          </a:p>
          <a:p>
            <a:pPr marL="0" indent="0">
              <a:buNone/>
            </a:pPr>
            <a:endParaRPr lang="pl-PL" dirty="0"/>
          </a:p>
          <a:p>
            <a:pPr marL="0" indent="0">
              <a:buNone/>
            </a:pPr>
            <a:endParaRPr lang="pl-PL" dirty="0"/>
          </a:p>
          <a:p>
            <a:pPr marL="0" indent="0">
              <a:buNone/>
            </a:pPr>
            <a:endParaRPr lang="pl-PL" dirty="0"/>
          </a:p>
          <a:p>
            <a:pPr marL="0" indent="0">
              <a:buNone/>
            </a:pPr>
            <a:endParaRPr lang="pl-PL" dirty="0"/>
          </a:p>
          <a:p>
            <a:pPr marL="0" indent="0">
              <a:buNone/>
            </a:pPr>
            <a:endParaRPr lang="pl-PL" dirty="0"/>
          </a:p>
        </p:txBody>
      </p:sp>
      <p:pic>
        <p:nvPicPr>
          <p:cNvPr id="15" name="Picture 14" descr="A diagram of a brain&#10;&#10;Description automatically generated">
            <a:extLst>
              <a:ext uri="{FF2B5EF4-FFF2-40B4-BE49-F238E27FC236}">
                <a16:creationId xmlns:a16="http://schemas.microsoft.com/office/drawing/2014/main" id="{B2F70812-6298-4780-968E-346CFD76A108}"/>
              </a:ext>
            </a:extLst>
          </p:cNvPr>
          <p:cNvPicPr>
            <a:picLocks noChangeAspect="1"/>
          </p:cNvPicPr>
          <p:nvPr/>
        </p:nvPicPr>
        <p:blipFill>
          <a:blip r:embed="rId3"/>
          <a:stretch>
            <a:fillRect/>
          </a:stretch>
        </p:blipFill>
        <p:spPr>
          <a:xfrm>
            <a:off x="1483360" y="2134076"/>
            <a:ext cx="8931063" cy="3335392"/>
          </a:xfrm>
          <a:prstGeom prst="rect">
            <a:avLst/>
          </a:prstGeom>
        </p:spPr>
      </p:pic>
      <p:sp>
        <p:nvSpPr>
          <p:cNvPr id="16" name="TextBox 15">
            <a:extLst>
              <a:ext uri="{FF2B5EF4-FFF2-40B4-BE49-F238E27FC236}">
                <a16:creationId xmlns:a16="http://schemas.microsoft.com/office/drawing/2014/main" id="{A1521ED1-EE6B-46FE-F76C-F9A563990B48}"/>
              </a:ext>
            </a:extLst>
          </p:cNvPr>
          <p:cNvSpPr txBox="1"/>
          <p:nvPr/>
        </p:nvSpPr>
        <p:spPr>
          <a:xfrm>
            <a:off x="10835148" y="6425198"/>
            <a:ext cx="1356852" cy="338554"/>
          </a:xfrm>
          <a:prstGeom prst="rect">
            <a:avLst/>
          </a:prstGeom>
          <a:noFill/>
        </p:spPr>
        <p:txBody>
          <a:bodyPr wrap="square" rtlCol="0">
            <a:spAutoFit/>
          </a:bodyPr>
          <a:lstStyle/>
          <a:p>
            <a:r>
              <a:rPr lang="en-US" sz="1600" dirty="0">
                <a:solidFill>
                  <a:schemeClr val="bg2">
                    <a:lumMod val="50000"/>
                  </a:schemeClr>
                </a:solidFill>
              </a:rPr>
              <a:t>Rosin, 2021</a:t>
            </a:r>
          </a:p>
        </p:txBody>
      </p:sp>
      <p:sp>
        <p:nvSpPr>
          <p:cNvPr id="17" name="TextBox 16">
            <a:extLst>
              <a:ext uri="{FF2B5EF4-FFF2-40B4-BE49-F238E27FC236}">
                <a16:creationId xmlns:a16="http://schemas.microsoft.com/office/drawing/2014/main" id="{05108C94-4446-06AA-E757-D2134442255F}"/>
              </a:ext>
            </a:extLst>
          </p:cNvPr>
          <p:cNvSpPr txBox="1"/>
          <p:nvPr/>
        </p:nvSpPr>
        <p:spPr>
          <a:xfrm>
            <a:off x="200025" y="14446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Introduction</a:t>
            </a:r>
            <a:r>
              <a:rPr lang="en-US" dirty="0">
                <a:solidFill>
                  <a:schemeClr val="bg1">
                    <a:lumMod val="65000"/>
                  </a:schemeClr>
                </a:solidFill>
              </a:rPr>
              <a:t> </a:t>
            </a:r>
          </a:p>
        </p:txBody>
      </p:sp>
      <p:sp>
        <p:nvSpPr>
          <p:cNvPr id="4" name="TextBox 3">
            <a:extLst>
              <a:ext uri="{FF2B5EF4-FFF2-40B4-BE49-F238E27FC236}">
                <a16:creationId xmlns:a16="http://schemas.microsoft.com/office/drawing/2014/main" id="{8CDEEF95-CC56-E3B4-3A98-E4E062AB37F2}"/>
              </a:ext>
            </a:extLst>
          </p:cNvPr>
          <p:cNvSpPr txBox="1"/>
          <p:nvPr/>
        </p:nvSpPr>
        <p:spPr>
          <a:xfrm>
            <a:off x="7246189" y="175718"/>
            <a:ext cx="5193102" cy="369332"/>
          </a:xfrm>
          <a:prstGeom prst="rect">
            <a:avLst/>
          </a:prstGeom>
          <a:noFill/>
        </p:spPr>
        <p:txBody>
          <a:bodyPr wrap="square" rtlCol="0">
            <a:spAutoFit/>
          </a:bodyPr>
          <a:lstStyle/>
          <a:p>
            <a:r>
              <a:rPr lang="en-US" dirty="0">
                <a:solidFill>
                  <a:schemeClr val="bg2">
                    <a:lumMod val="25000"/>
                  </a:schemeClr>
                </a:solidFill>
              </a:rPr>
              <a:t>Research landscape: developmental neuroscience </a:t>
            </a:r>
          </a:p>
        </p:txBody>
      </p:sp>
    </p:spTree>
    <p:extLst>
      <p:ext uri="{BB962C8B-B14F-4D97-AF65-F5344CB8AC3E}">
        <p14:creationId xmlns:p14="http://schemas.microsoft.com/office/powerpoint/2010/main" val="665358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DB9722B-3B17-02B3-0D38-6D8C180E51AF}"/>
              </a:ext>
            </a:extLst>
          </p:cNvPr>
          <p:cNvSpPr>
            <a:spLocks noGrp="1"/>
          </p:cNvSpPr>
          <p:nvPr>
            <p:ph type="title"/>
          </p:nvPr>
        </p:nvSpPr>
        <p:spPr>
          <a:xfrm>
            <a:off x="284811" y="-7983"/>
            <a:ext cx="10515600" cy="1325563"/>
          </a:xfrm>
        </p:spPr>
        <p:txBody>
          <a:bodyPr>
            <a:normAutofit/>
          </a:bodyPr>
          <a:lstStyle/>
          <a:p>
            <a:r>
              <a:rPr lang="en-US" sz="2800" dirty="0">
                <a:latin typeface="Tahoma" panose="020B0604030504040204" pitchFamily="34" charset="0"/>
                <a:ea typeface="Tahoma" panose="020B0604030504040204" pitchFamily="34" charset="0"/>
                <a:cs typeface="Tahoma" panose="020B0604030504040204" pitchFamily="34" charset="0"/>
              </a:rPr>
              <a:t>Pathway enrichment analysis (KEGG)</a:t>
            </a:r>
          </a:p>
        </p:txBody>
      </p:sp>
      <p:pic>
        <p:nvPicPr>
          <p:cNvPr id="12" name="Picture 11" descr="A graph with blue bars&#10;&#10;Description automatically generated">
            <a:extLst>
              <a:ext uri="{FF2B5EF4-FFF2-40B4-BE49-F238E27FC236}">
                <a16:creationId xmlns:a16="http://schemas.microsoft.com/office/drawing/2014/main" id="{DF83BAC5-4FF8-65A0-2D17-CE7FF75ABC26}"/>
              </a:ext>
            </a:extLst>
          </p:cNvPr>
          <p:cNvPicPr>
            <a:picLocks noChangeAspect="1"/>
          </p:cNvPicPr>
          <p:nvPr/>
        </p:nvPicPr>
        <p:blipFill>
          <a:blip r:embed="rId3"/>
          <a:stretch>
            <a:fillRect/>
          </a:stretch>
        </p:blipFill>
        <p:spPr>
          <a:xfrm>
            <a:off x="238124" y="1450005"/>
            <a:ext cx="3945609" cy="3465502"/>
          </a:xfrm>
          <a:prstGeom prst="rect">
            <a:avLst/>
          </a:prstGeom>
        </p:spPr>
      </p:pic>
      <p:pic>
        <p:nvPicPr>
          <p:cNvPr id="16" name="Picture 15" descr="A screenshot of a computer code&#10;&#10;Description automatically generated">
            <a:extLst>
              <a:ext uri="{FF2B5EF4-FFF2-40B4-BE49-F238E27FC236}">
                <a16:creationId xmlns:a16="http://schemas.microsoft.com/office/drawing/2014/main" id="{3CC7DB78-B0DA-410C-489F-5A04B9D94DC4}"/>
              </a:ext>
            </a:extLst>
          </p:cNvPr>
          <p:cNvPicPr>
            <a:picLocks noChangeAspect="1"/>
          </p:cNvPicPr>
          <p:nvPr/>
        </p:nvPicPr>
        <p:blipFill>
          <a:blip r:embed="rId4"/>
          <a:stretch>
            <a:fillRect/>
          </a:stretch>
        </p:blipFill>
        <p:spPr>
          <a:xfrm>
            <a:off x="817305" y="5000353"/>
            <a:ext cx="3007721" cy="1762617"/>
          </a:xfrm>
          <a:prstGeom prst="rect">
            <a:avLst/>
          </a:prstGeom>
        </p:spPr>
      </p:pic>
      <p:pic>
        <p:nvPicPr>
          <p:cNvPr id="18" name="Picture 17" descr="A graph of blue squares&#10;&#10;Description automatically generated">
            <a:extLst>
              <a:ext uri="{FF2B5EF4-FFF2-40B4-BE49-F238E27FC236}">
                <a16:creationId xmlns:a16="http://schemas.microsoft.com/office/drawing/2014/main" id="{2DF6D140-5956-BC4D-9649-D9D156538330}"/>
              </a:ext>
            </a:extLst>
          </p:cNvPr>
          <p:cNvPicPr>
            <a:picLocks noChangeAspect="1"/>
          </p:cNvPicPr>
          <p:nvPr/>
        </p:nvPicPr>
        <p:blipFill>
          <a:blip r:embed="rId5"/>
          <a:stretch>
            <a:fillRect/>
          </a:stretch>
        </p:blipFill>
        <p:spPr>
          <a:xfrm>
            <a:off x="4346402" y="1469682"/>
            <a:ext cx="3481453" cy="3548233"/>
          </a:xfrm>
          <a:prstGeom prst="rect">
            <a:avLst/>
          </a:prstGeom>
        </p:spPr>
      </p:pic>
      <p:pic>
        <p:nvPicPr>
          <p:cNvPr id="20" name="Picture 19" descr="A screenshot of a computer program&#10;&#10;Description automatically generated">
            <a:extLst>
              <a:ext uri="{FF2B5EF4-FFF2-40B4-BE49-F238E27FC236}">
                <a16:creationId xmlns:a16="http://schemas.microsoft.com/office/drawing/2014/main" id="{537AD950-7BFB-B335-C907-8F4ABFFEBB79}"/>
              </a:ext>
            </a:extLst>
          </p:cNvPr>
          <p:cNvPicPr>
            <a:picLocks noChangeAspect="1"/>
          </p:cNvPicPr>
          <p:nvPr/>
        </p:nvPicPr>
        <p:blipFill>
          <a:blip r:embed="rId6"/>
          <a:stretch>
            <a:fillRect/>
          </a:stretch>
        </p:blipFill>
        <p:spPr>
          <a:xfrm>
            <a:off x="5318652" y="5069511"/>
            <a:ext cx="1554695" cy="1638334"/>
          </a:xfrm>
          <a:prstGeom prst="rect">
            <a:avLst/>
          </a:prstGeom>
        </p:spPr>
      </p:pic>
      <p:pic>
        <p:nvPicPr>
          <p:cNvPr id="22" name="Picture 21" descr="A graph with blue bars&#10;&#10;Description automatically generated">
            <a:extLst>
              <a:ext uri="{FF2B5EF4-FFF2-40B4-BE49-F238E27FC236}">
                <a16:creationId xmlns:a16="http://schemas.microsoft.com/office/drawing/2014/main" id="{928D1D17-738F-203A-411F-14A5062926FA}"/>
              </a:ext>
            </a:extLst>
          </p:cNvPr>
          <p:cNvPicPr>
            <a:picLocks noChangeAspect="1"/>
          </p:cNvPicPr>
          <p:nvPr/>
        </p:nvPicPr>
        <p:blipFill>
          <a:blip r:embed="rId7"/>
          <a:stretch>
            <a:fillRect/>
          </a:stretch>
        </p:blipFill>
        <p:spPr>
          <a:xfrm>
            <a:off x="7990524" y="1418089"/>
            <a:ext cx="3963351" cy="3651421"/>
          </a:xfrm>
          <a:prstGeom prst="rect">
            <a:avLst/>
          </a:prstGeom>
        </p:spPr>
      </p:pic>
      <p:pic>
        <p:nvPicPr>
          <p:cNvPr id="24" name="Picture 23" descr="A screenshot of a computer code&#10;&#10;Description automatically generated">
            <a:extLst>
              <a:ext uri="{FF2B5EF4-FFF2-40B4-BE49-F238E27FC236}">
                <a16:creationId xmlns:a16="http://schemas.microsoft.com/office/drawing/2014/main" id="{D1C1D74D-30D7-7B54-A3AB-879C87091511}"/>
              </a:ext>
            </a:extLst>
          </p:cNvPr>
          <p:cNvPicPr>
            <a:picLocks noChangeAspect="1"/>
          </p:cNvPicPr>
          <p:nvPr/>
        </p:nvPicPr>
        <p:blipFill>
          <a:blip r:embed="rId8"/>
          <a:stretch>
            <a:fillRect/>
          </a:stretch>
        </p:blipFill>
        <p:spPr>
          <a:xfrm>
            <a:off x="9182636" y="5069511"/>
            <a:ext cx="1741773" cy="1726450"/>
          </a:xfrm>
          <a:prstGeom prst="rect">
            <a:avLst/>
          </a:prstGeom>
        </p:spPr>
      </p:pic>
      <p:sp>
        <p:nvSpPr>
          <p:cNvPr id="25" name="TextBox 24">
            <a:extLst>
              <a:ext uri="{FF2B5EF4-FFF2-40B4-BE49-F238E27FC236}">
                <a16:creationId xmlns:a16="http://schemas.microsoft.com/office/drawing/2014/main" id="{D445929B-F634-7FC6-3658-397AE60ED413}"/>
              </a:ext>
            </a:extLst>
          </p:cNvPr>
          <p:cNvSpPr txBox="1"/>
          <p:nvPr/>
        </p:nvSpPr>
        <p:spPr>
          <a:xfrm>
            <a:off x="1911299" y="960940"/>
            <a:ext cx="1009956" cy="369332"/>
          </a:xfrm>
          <a:prstGeom prst="rect">
            <a:avLst/>
          </a:prstGeom>
          <a:noFill/>
        </p:spPr>
        <p:txBody>
          <a:bodyPr wrap="none" rtlCol="0">
            <a:spAutoFit/>
          </a:bodyPr>
          <a:lstStyle/>
          <a:p>
            <a:r>
              <a:rPr lang="en-US" dirty="0"/>
              <a:t>Cluster 0</a:t>
            </a:r>
          </a:p>
        </p:txBody>
      </p:sp>
      <p:sp>
        <p:nvSpPr>
          <p:cNvPr id="26" name="TextBox 25">
            <a:extLst>
              <a:ext uri="{FF2B5EF4-FFF2-40B4-BE49-F238E27FC236}">
                <a16:creationId xmlns:a16="http://schemas.microsoft.com/office/drawing/2014/main" id="{E5EAD594-BF4A-92F6-5877-B0721CB8458A}"/>
              </a:ext>
            </a:extLst>
          </p:cNvPr>
          <p:cNvSpPr txBox="1"/>
          <p:nvPr/>
        </p:nvSpPr>
        <p:spPr>
          <a:xfrm>
            <a:off x="5827534" y="984808"/>
            <a:ext cx="1009956" cy="369332"/>
          </a:xfrm>
          <a:prstGeom prst="rect">
            <a:avLst/>
          </a:prstGeom>
          <a:noFill/>
        </p:spPr>
        <p:txBody>
          <a:bodyPr wrap="none" rtlCol="0">
            <a:spAutoFit/>
          </a:bodyPr>
          <a:lstStyle/>
          <a:p>
            <a:r>
              <a:rPr lang="en-US" dirty="0"/>
              <a:t>Cluster 1</a:t>
            </a:r>
          </a:p>
        </p:txBody>
      </p:sp>
      <p:sp>
        <p:nvSpPr>
          <p:cNvPr id="29" name="TextBox 28">
            <a:extLst>
              <a:ext uri="{FF2B5EF4-FFF2-40B4-BE49-F238E27FC236}">
                <a16:creationId xmlns:a16="http://schemas.microsoft.com/office/drawing/2014/main" id="{071B075C-14B8-60D8-975E-30A8C850AD6D}"/>
              </a:ext>
            </a:extLst>
          </p:cNvPr>
          <p:cNvSpPr txBox="1"/>
          <p:nvPr/>
        </p:nvSpPr>
        <p:spPr>
          <a:xfrm>
            <a:off x="9652640" y="983734"/>
            <a:ext cx="1009956" cy="369332"/>
          </a:xfrm>
          <a:prstGeom prst="rect">
            <a:avLst/>
          </a:prstGeom>
          <a:noFill/>
        </p:spPr>
        <p:txBody>
          <a:bodyPr wrap="square" rtlCol="0">
            <a:spAutoFit/>
          </a:bodyPr>
          <a:lstStyle/>
          <a:p>
            <a:r>
              <a:rPr lang="en-US" dirty="0"/>
              <a:t>Cluster 2</a:t>
            </a:r>
          </a:p>
        </p:txBody>
      </p:sp>
      <p:sp>
        <p:nvSpPr>
          <p:cNvPr id="30" name="TextBox 29">
            <a:extLst>
              <a:ext uri="{FF2B5EF4-FFF2-40B4-BE49-F238E27FC236}">
                <a16:creationId xmlns:a16="http://schemas.microsoft.com/office/drawing/2014/main" id="{5D38B4E0-2FD5-91AA-E0B0-FDC31651EB8C}"/>
              </a:ext>
            </a:extLst>
          </p:cNvPr>
          <p:cNvSpPr txBox="1"/>
          <p:nvPr/>
        </p:nvSpPr>
        <p:spPr>
          <a:xfrm>
            <a:off x="0" y="297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sp>
        <p:nvSpPr>
          <p:cNvPr id="31" name="TextBox 30">
            <a:extLst>
              <a:ext uri="{FF2B5EF4-FFF2-40B4-BE49-F238E27FC236}">
                <a16:creationId xmlns:a16="http://schemas.microsoft.com/office/drawing/2014/main" id="{1907FF73-2668-8E12-1E7D-C5C02C0ABC8B}"/>
              </a:ext>
            </a:extLst>
          </p:cNvPr>
          <p:cNvSpPr txBox="1"/>
          <p:nvPr/>
        </p:nvSpPr>
        <p:spPr>
          <a:xfrm>
            <a:off x="1443350" y="1611130"/>
            <a:ext cx="1012328" cy="307777"/>
          </a:xfrm>
          <a:prstGeom prst="rect">
            <a:avLst/>
          </a:prstGeom>
          <a:noFill/>
        </p:spPr>
        <p:txBody>
          <a:bodyPr wrap="non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Lysosome </a:t>
            </a:r>
          </a:p>
        </p:txBody>
      </p:sp>
      <p:sp>
        <p:nvSpPr>
          <p:cNvPr id="32" name="TextBox 31">
            <a:extLst>
              <a:ext uri="{FF2B5EF4-FFF2-40B4-BE49-F238E27FC236}">
                <a16:creationId xmlns:a16="http://schemas.microsoft.com/office/drawing/2014/main" id="{31991A66-7EE7-D4CF-8803-77BF91FC67DA}"/>
              </a:ext>
            </a:extLst>
          </p:cNvPr>
          <p:cNvSpPr txBox="1"/>
          <p:nvPr/>
        </p:nvSpPr>
        <p:spPr>
          <a:xfrm>
            <a:off x="1443350" y="1897443"/>
            <a:ext cx="1170513" cy="307777"/>
          </a:xfrm>
          <a:prstGeom prst="rect">
            <a:avLst/>
          </a:prstGeom>
          <a:noFill/>
        </p:spPr>
        <p:txBody>
          <a:bodyPr wrap="non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Endocytosis </a:t>
            </a:r>
          </a:p>
        </p:txBody>
      </p:sp>
      <p:sp>
        <p:nvSpPr>
          <p:cNvPr id="33" name="TextBox 32">
            <a:extLst>
              <a:ext uri="{FF2B5EF4-FFF2-40B4-BE49-F238E27FC236}">
                <a16:creationId xmlns:a16="http://schemas.microsoft.com/office/drawing/2014/main" id="{669B2D60-6316-EB0F-0608-E82D437FAA32}"/>
              </a:ext>
            </a:extLst>
          </p:cNvPr>
          <p:cNvSpPr txBox="1"/>
          <p:nvPr/>
        </p:nvSpPr>
        <p:spPr>
          <a:xfrm>
            <a:off x="1443350" y="2219122"/>
            <a:ext cx="1364476" cy="307777"/>
          </a:xfrm>
          <a:prstGeom prst="rect">
            <a:avLst/>
          </a:prstGeom>
          <a:noFill/>
        </p:spPr>
        <p:txBody>
          <a:bodyPr wrap="non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Prion diseases </a:t>
            </a:r>
          </a:p>
        </p:txBody>
      </p:sp>
      <p:sp>
        <p:nvSpPr>
          <p:cNvPr id="34" name="TextBox 33">
            <a:extLst>
              <a:ext uri="{FF2B5EF4-FFF2-40B4-BE49-F238E27FC236}">
                <a16:creationId xmlns:a16="http://schemas.microsoft.com/office/drawing/2014/main" id="{3EE50A3C-33B1-8BB6-EB24-5CD2FC76E41A}"/>
              </a:ext>
            </a:extLst>
          </p:cNvPr>
          <p:cNvSpPr txBox="1"/>
          <p:nvPr/>
        </p:nvSpPr>
        <p:spPr>
          <a:xfrm>
            <a:off x="5409823" y="1920721"/>
            <a:ext cx="1845377"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Phagosome </a:t>
            </a:r>
          </a:p>
        </p:txBody>
      </p:sp>
      <p:sp>
        <p:nvSpPr>
          <p:cNvPr id="35" name="TextBox 34">
            <a:extLst>
              <a:ext uri="{FF2B5EF4-FFF2-40B4-BE49-F238E27FC236}">
                <a16:creationId xmlns:a16="http://schemas.microsoft.com/office/drawing/2014/main" id="{1A0659BC-4846-6389-7637-F07A63DC30B7}"/>
              </a:ext>
            </a:extLst>
          </p:cNvPr>
          <p:cNvSpPr txBox="1"/>
          <p:nvPr/>
        </p:nvSpPr>
        <p:spPr>
          <a:xfrm>
            <a:off x="5409822" y="3328057"/>
            <a:ext cx="2182851" cy="923330"/>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Leukocyte </a:t>
            </a:r>
            <a:r>
              <a:rPr lang="en-US" dirty="0" err="1">
                <a:latin typeface="Tahoma" panose="020B0604030504040204" pitchFamily="34" charset="0"/>
                <a:ea typeface="Tahoma" panose="020B0604030504040204" pitchFamily="34" charset="0"/>
                <a:cs typeface="Tahoma" panose="020B0604030504040204" pitchFamily="34" charset="0"/>
              </a:rPr>
              <a:t>transendothelial</a:t>
            </a:r>
            <a:r>
              <a:rPr lang="en-US" dirty="0">
                <a:latin typeface="Tahoma" panose="020B0604030504040204" pitchFamily="34" charset="0"/>
                <a:ea typeface="Tahoma" panose="020B0604030504040204" pitchFamily="34" charset="0"/>
                <a:cs typeface="Tahoma" panose="020B0604030504040204" pitchFamily="34" charset="0"/>
              </a:rPr>
              <a:t> migration</a:t>
            </a:r>
          </a:p>
        </p:txBody>
      </p:sp>
      <p:sp>
        <p:nvSpPr>
          <p:cNvPr id="36" name="TextBox 35">
            <a:extLst>
              <a:ext uri="{FF2B5EF4-FFF2-40B4-BE49-F238E27FC236}">
                <a16:creationId xmlns:a16="http://schemas.microsoft.com/office/drawing/2014/main" id="{420125CD-BC89-61C3-DE94-B5F02867FD68}"/>
              </a:ext>
            </a:extLst>
          </p:cNvPr>
          <p:cNvSpPr txBox="1"/>
          <p:nvPr/>
        </p:nvSpPr>
        <p:spPr>
          <a:xfrm rot="10800000" flipV="1">
            <a:off x="9034040" y="1598099"/>
            <a:ext cx="2247155" cy="307777"/>
          </a:xfrm>
          <a:prstGeom prst="rect">
            <a:avLst/>
          </a:prstGeom>
          <a:noFill/>
        </p:spPr>
        <p:txBody>
          <a:bodyPr wrap="squar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Pathways in cancer </a:t>
            </a:r>
          </a:p>
        </p:txBody>
      </p:sp>
      <p:sp>
        <p:nvSpPr>
          <p:cNvPr id="37" name="TextBox 36">
            <a:extLst>
              <a:ext uri="{FF2B5EF4-FFF2-40B4-BE49-F238E27FC236}">
                <a16:creationId xmlns:a16="http://schemas.microsoft.com/office/drawing/2014/main" id="{40507DEA-8AE7-C74D-96DD-1A29EA65E1D9}"/>
              </a:ext>
            </a:extLst>
          </p:cNvPr>
          <p:cNvSpPr txBox="1"/>
          <p:nvPr/>
        </p:nvSpPr>
        <p:spPr>
          <a:xfrm rot="10800000" flipV="1">
            <a:off x="9034039" y="1904655"/>
            <a:ext cx="2247155" cy="307777"/>
          </a:xfrm>
          <a:prstGeom prst="rect">
            <a:avLst/>
          </a:prstGeom>
          <a:noFill/>
        </p:spPr>
        <p:txBody>
          <a:bodyPr wrap="squar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ECM-receptor interaction </a:t>
            </a:r>
          </a:p>
        </p:txBody>
      </p:sp>
      <p:sp>
        <p:nvSpPr>
          <p:cNvPr id="38" name="TextBox 37">
            <a:extLst>
              <a:ext uri="{FF2B5EF4-FFF2-40B4-BE49-F238E27FC236}">
                <a16:creationId xmlns:a16="http://schemas.microsoft.com/office/drawing/2014/main" id="{69A10F76-6421-4C48-B457-31F1032A9CDB}"/>
              </a:ext>
            </a:extLst>
          </p:cNvPr>
          <p:cNvSpPr txBox="1"/>
          <p:nvPr/>
        </p:nvSpPr>
        <p:spPr>
          <a:xfrm rot="10800000" flipV="1">
            <a:off x="9034038" y="2238554"/>
            <a:ext cx="2247155" cy="307777"/>
          </a:xfrm>
          <a:prstGeom prst="rect">
            <a:avLst/>
          </a:prstGeom>
          <a:noFill/>
        </p:spPr>
        <p:txBody>
          <a:bodyPr wrap="squar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Focal adhesion </a:t>
            </a:r>
          </a:p>
        </p:txBody>
      </p:sp>
    </p:spTree>
    <p:extLst>
      <p:ext uri="{BB962C8B-B14F-4D97-AF65-F5344CB8AC3E}">
        <p14:creationId xmlns:p14="http://schemas.microsoft.com/office/powerpoint/2010/main" val="1585886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E738-FA7C-A0F3-63A5-AE54EB001338}"/>
              </a:ext>
            </a:extLst>
          </p:cNvPr>
          <p:cNvSpPr>
            <a:spLocks noGrp="1"/>
          </p:cNvSpPr>
          <p:nvPr>
            <p:ph type="title"/>
          </p:nvPr>
        </p:nvSpPr>
        <p:spPr>
          <a:xfrm>
            <a:off x="286109" y="192478"/>
            <a:ext cx="10515600" cy="132556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Cluster 3 by condition </a:t>
            </a:r>
          </a:p>
        </p:txBody>
      </p:sp>
      <p:pic>
        <p:nvPicPr>
          <p:cNvPr id="12" name="Picture 11" descr="A close-up of a computer code&#10;&#10;Description automatically generated">
            <a:extLst>
              <a:ext uri="{FF2B5EF4-FFF2-40B4-BE49-F238E27FC236}">
                <a16:creationId xmlns:a16="http://schemas.microsoft.com/office/drawing/2014/main" id="{800DE04C-7829-765C-E8C1-C3F684ACBF82}"/>
              </a:ext>
            </a:extLst>
          </p:cNvPr>
          <p:cNvPicPr>
            <a:picLocks noChangeAspect="1"/>
          </p:cNvPicPr>
          <p:nvPr/>
        </p:nvPicPr>
        <p:blipFill>
          <a:blip r:embed="rId3"/>
          <a:stretch>
            <a:fillRect/>
          </a:stretch>
        </p:blipFill>
        <p:spPr>
          <a:xfrm>
            <a:off x="286109" y="1406415"/>
            <a:ext cx="5045397" cy="1107526"/>
          </a:xfrm>
          <a:prstGeom prst="rect">
            <a:avLst/>
          </a:prstGeom>
        </p:spPr>
      </p:pic>
      <p:pic>
        <p:nvPicPr>
          <p:cNvPr id="14" name="Picture 13" descr="A chart with a number of circles&#10;&#10;Description automatically generated with medium confidence">
            <a:extLst>
              <a:ext uri="{FF2B5EF4-FFF2-40B4-BE49-F238E27FC236}">
                <a16:creationId xmlns:a16="http://schemas.microsoft.com/office/drawing/2014/main" id="{97D46377-2254-0342-FA64-DA3974B6399B}"/>
              </a:ext>
            </a:extLst>
          </p:cNvPr>
          <p:cNvPicPr>
            <a:picLocks noChangeAspect="1"/>
          </p:cNvPicPr>
          <p:nvPr/>
        </p:nvPicPr>
        <p:blipFill>
          <a:blip r:embed="rId4"/>
          <a:srcRect r="143"/>
          <a:stretch/>
        </p:blipFill>
        <p:spPr>
          <a:xfrm>
            <a:off x="413524" y="2731978"/>
            <a:ext cx="6711895" cy="2143321"/>
          </a:xfrm>
          <a:prstGeom prst="rect">
            <a:avLst/>
          </a:prstGeom>
        </p:spPr>
      </p:pic>
      <p:pic>
        <p:nvPicPr>
          <p:cNvPr id="15" name="Picture 14">
            <a:extLst>
              <a:ext uri="{FF2B5EF4-FFF2-40B4-BE49-F238E27FC236}">
                <a16:creationId xmlns:a16="http://schemas.microsoft.com/office/drawing/2014/main" id="{1EAC1AA0-1F88-A320-B483-5DA955510BF3}"/>
              </a:ext>
            </a:extLst>
          </p:cNvPr>
          <p:cNvPicPr>
            <a:picLocks noChangeAspect="1"/>
          </p:cNvPicPr>
          <p:nvPr/>
        </p:nvPicPr>
        <p:blipFill>
          <a:blip r:embed="rId5"/>
          <a:stretch>
            <a:fillRect/>
          </a:stretch>
        </p:blipFill>
        <p:spPr>
          <a:xfrm>
            <a:off x="7549376" y="1695438"/>
            <a:ext cx="4229100" cy="4216400"/>
          </a:xfrm>
          <a:prstGeom prst="rect">
            <a:avLst/>
          </a:prstGeom>
        </p:spPr>
      </p:pic>
      <p:sp>
        <p:nvSpPr>
          <p:cNvPr id="17" name="TextBox 16">
            <a:extLst>
              <a:ext uri="{FF2B5EF4-FFF2-40B4-BE49-F238E27FC236}">
                <a16:creationId xmlns:a16="http://schemas.microsoft.com/office/drawing/2014/main" id="{5A76F9E4-E325-9183-4101-B937CE5225AF}"/>
              </a:ext>
            </a:extLst>
          </p:cNvPr>
          <p:cNvSpPr txBox="1"/>
          <p:nvPr/>
        </p:nvSpPr>
        <p:spPr>
          <a:xfrm>
            <a:off x="40122" y="4118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spTree>
    <p:extLst>
      <p:ext uri="{BB962C8B-B14F-4D97-AF65-F5344CB8AC3E}">
        <p14:creationId xmlns:p14="http://schemas.microsoft.com/office/powerpoint/2010/main" val="2496298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ADBE-E651-4D3E-A334-9CEF176FA5A2}"/>
              </a:ext>
            </a:extLst>
          </p:cNvPr>
          <p:cNvSpPr>
            <a:spLocks noGrp="1"/>
          </p:cNvSpPr>
          <p:nvPr>
            <p:ph type="title"/>
          </p:nvPr>
        </p:nvSpPr>
        <p:spPr>
          <a:xfrm>
            <a:off x="517677" y="144137"/>
            <a:ext cx="10515600" cy="132556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Outcomes </a:t>
            </a:r>
            <a:r>
              <a:rPr lang="en-US" dirty="0"/>
              <a:t> </a:t>
            </a:r>
          </a:p>
        </p:txBody>
      </p:sp>
      <p:sp>
        <p:nvSpPr>
          <p:cNvPr id="3" name="Content Placeholder 2">
            <a:extLst>
              <a:ext uri="{FF2B5EF4-FFF2-40B4-BE49-F238E27FC236}">
                <a16:creationId xmlns:a16="http://schemas.microsoft.com/office/drawing/2014/main" id="{8EB3DDE5-8226-338E-3F07-4592B70AC0DD}"/>
              </a:ext>
            </a:extLst>
          </p:cNvPr>
          <p:cNvSpPr>
            <a:spLocks noGrp="1"/>
          </p:cNvSpPr>
          <p:nvPr>
            <p:ph idx="1"/>
          </p:nvPr>
        </p:nvSpPr>
        <p:spPr>
          <a:xfrm>
            <a:off x="1619386" y="5255288"/>
            <a:ext cx="8953228" cy="4099728"/>
          </a:xfrm>
        </p:spPr>
        <p:txBody>
          <a:bodyPr>
            <a:normAutofit/>
          </a:bodyPr>
          <a:lstStyle/>
          <a:p>
            <a:pPr marL="0" indent="0">
              <a:buNone/>
            </a:pPr>
            <a:endParaRPr lang="en-CA" sz="1800" dirty="0">
              <a:solidFill>
                <a:srgbClr val="000000"/>
              </a:solidFill>
              <a:effectLst/>
              <a:latin typeface="Calibri" panose="020F0502020204030204" pitchFamily="34" charset="0"/>
              <a:ea typeface="Times New Roman" panose="02020603050405020304" pitchFamily="18" charset="0"/>
            </a:endParaRPr>
          </a:p>
          <a:p>
            <a:pPr marL="0" indent="0">
              <a:buNone/>
            </a:pPr>
            <a:endParaRPr lang="en-CA" sz="1800" dirty="0">
              <a:solidFill>
                <a:srgbClr val="000000"/>
              </a:solidFill>
              <a:latin typeface="Calibri" panose="020F0502020204030204" pitchFamily="34" charset="0"/>
              <a:ea typeface="Times New Roman" panose="02020603050405020304" pitchFamily="18" charset="0"/>
            </a:endParaRPr>
          </a:p>
          <a:p>
            <a:pPr marL="0" indent="0">
              <a:buNone/>
            </a:pPr>
            <a:endParaRPr lang="en-CA" sz="1800" dirty="0">
              <a:solidFill>
                <a:srgbClr val="000000"/>
              </a:solidFill>
              <a:effectLst/>
              <a:latin typeface="Calibri" panose="020F0502020204030204" pitchFamily="34" charset="0"/>
              <a:ea typeface="Times New Roman" panose="02020603050405020304" pitchFamily="18" charset="0"/>
            </a:endParaRPr>
          </a:p>
          <a:p>
            <a:pPr marL="0" indent="0">
              <a:buNone/>
            </a:pPr>
            <a:endParaRPr lang="en-CA" sz="1800" dirty="0">
              <a:solidFill>
                <a:srgbClr val="000000"/>
              </a:solidFill>
              <a:latin typeface="Calibri" panose="020F0502020204030204" pitchFamily="34" charset="0"/>
              <a:ea typeface="Times New Roman" panose="02020603050405020304" pitchFamily="18" charset="0"/>
            </a:endParaRPr>
          </a:p>
          <a:p>
            <a:pPr marL="0" indent="0">
              <a:buNone/>
            </a:pPr>
            <a:endParaRPr lang="en-CA" sz="1800" dirty="0">
              <a:effectLst/>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p:txBody>
      </p:sp>
      <p:pic>
        <p:nvPicPr>
          <p:cNvPr id="5" name="Picture 4" descr="A white rat with a black line above it&#10;&#10;Description automatically generated">
            <a:extLst>
              <a:ext uri="{FF2B5EF4-FFF2-40B4-BE49-F238E27FC236}">
                <a16:creationId xmlns:a16="http://schemas.microsoft.com/office/drawing/2014/main" id="{A7143768-8DFA-D6BA-0FD8-3F12B9379169}"/>
              </a:ext>
            </a:extLst>
          </p:cNvPr>
          <p:cNvPicPr>
            <a:picLocks noChangeAspect="1"/>
          </p:cNvPicPr>
          <p:nvPr/>
        </p:nvPicPr>
        <p:blipFill>
          <a:blip r:embed="rId3"/>
          <a:stretch>
            <a:fillRect/>
          </a:stretch>
        </p:blipFill>
        <p:spPr>
          <a:xfrm>
            <a:off x="10563481" y="5311140"/>
            <a:ext cx="1213613" cy="1395655"/>
          </a:xfrm>
          <a:prstGeom prst="rect">
            <a:avLst/>
          </a:prstGeom>
        </p:spPr>
      </p:pic>
      <p:pic>
        <p:nvPicPr>
          <p:cNvPr id="7" name="Picture 6" descr="A diagram of a pie chart&#10;&#10;Description automatically generated">
            <a:extLst>
              <a:ext uri="{FF2B5EF4-FFF2-40B4-BE49-F238E27FC236}">
                <a16:creationId xmlns:a16="http://schemas.microsoft.com/office/drawing/2014/main" id="{8F25DEC4-8197-19E6-98EC-DF202D3533D7}"/>
              </a:ext>
            </a:extLst>
          </p:cNvPr>
          <p:cNvPicPr>
            <a:picLocks noChangeAspect="1"/>
          </p:cNvPicPr>
          <p:nvPr/>
        </p:nvPicPr>
        <p:blipFill>
          <a:blip r:embed="rId4"/>
          <a:stretch>
            <a:fillRect/>
          </a:stretch>
        </p:blipFill>
        <p:spPr>
          <a:xfrm>
            <a:off x="2846343" y="2574435"/>
            <a:ext cx="5836565" cy="1848710"/>
          </a:xfrm>
          <a:prstGeom prst="rect">
            <a:avLst/>
          </a:prstGeom>
        </p:spPr>
      </p:pic>
      <p:sp>
        <p:nvSpPr>
          <p:cNvPr id="8" name="TextBox 7">
            <a:extLst>
              <a:ext uri="{FF2B5EF4-FFF2-40B4-BE49-F238E27FC236}">
                <a16:creationId xmlns:a16="http://schemas.microsoft.com/office/drawing/2014/main" id="{19DBE4FD-1447-5D7C-9DF5-A3B47931011C}"/>
              </a:ext>
            </a:extLst>
          </p:cNvPr>
          <p:cNvSpPr txBox="1"/>
          <p:nvPr/>
        </p:nvSpPr>
        <p:spPr>
          <a:xfrm>
            <a:off x="432786" y="5717172"/>
            <a:ext cx="10737501" cy="954107"/>
          </a:xfrm>
          <a:prstGeom prst="rect">
            <a:avLst/>
          </a:prstGeom>
          <a:noFill/>
        </p:spPr>
        <p:txBody>
          <a:bodyPr wrap="square" rtlCol="0">
            <a:spAutoFit/>
          </a:bodyPr>
          <a:lstStyle/>
          <a:p>
            <a:r>
              <a:rPr lang="en-CA" sz="1800" dirty="0">
                <a:solidFill>
                  <a:srgbClr val="000000"/>
                </a:solidFill>
                <a:latin typeface="Tahoma" panose="020B0604030504040204" pitchFamily="34" charset="0"/>
                <a:ea typeface="Tahoma" panose="020B0604030504040204" pitchFamily="34" charset="0"/>
                <a:cs typeface="Tahoma" panose="020B0604030504040204" pitchFamily="34" charset="0"/>
              </a:rPr>
              <a:t>S</a:t>
            </a:r>
            <a:r>
              <a:rPr lang="en-CA" sz="1800" dirty="0">
                <a:solidFill>
                  <a:srgbClr val="000000"/>
                </a:solidFill>
                <a:effectLst/>
                <a:latin typeface="Tahoma" panose="020B0604030504040204" pitchFamily="34" charset="0"/>
                <a:ea typeface="Tahoma" panose="020B0604030504040204" pitchFamily="34" charset="0"/>
                <a:cs typeface="Tahoma" panose="020B0604030504040204" pitchFamily="34" charset="0"/>
              </a:rPr>
              <a:t>pecific subsets of microglia exhibit differential activation patterns in response to maternal stress, thereby shaping neurodevelopmental outcomes</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09A701D4-4AF2-1640-802C-10D6A1C3B1DD}"/>
              </a:ext>
            </a:extLst>
          </p:cNvPr>
          <p:cNvSpPr txBox="1"/>
          <p:nvPr/>
        </p:nvSpPr>
        <p:spPr>
          <a:xfrm>
            <a:off x="2846343" y="4572476"/>
            <a:ext cx="2008143" cy="738664"/>
          </a:xfrm>
          <a:prstGeom prst="rect">
            <a:avLst/>
          </a:prstGeom>
          <a:noFill/>
        </p:spPr>
        <p:txBody>
          <a:bodyPr wrap="square" rtlCol="0">
            <a:spAutoFit/>
          </a:bodyPr>
          <a:lstStyle/>
          <a:p>
            <a:pPr marL="285750" indent="-285750">
              <a:buFontTx/>
              <a:buChar char="-"/>
            </a:pPr>
            <a:r>
              <a:rPr lang="en-US" sz="1400" dirty="0">
                <a:latin typeface="Tahoma" panose="020B0604030504040204" pitchFamily="34" charset="0"/>
                <a:ea typeface="Tahoma" panose="020B0604030504040204" pitchFamily="34" charset="0"/>
                <a:cs typeface="Tahoma" panose="020B0604030504040204" pitchFamily="34" charset="0"/>
              </a:rPr>
              <a:t>Structural reorganization </a:t>
            </a:r>
          </a:p>
          <a:p>
            <a:pPr marL="285750" indent="-285750">
              <a:buFontTx/>
              <a:buChar char="-"/>
            </a:pPr>
            <a:r>
              <a:rPr lang="en-US" sz="1400" dirty="0">
                <a:latin typeface="Tahoma" panose="020B0604030504040204" pitchFamily="34" charset="0"/>
                <a:ea typeface="Tahoma" panose="020B0604030504040204" pitchFamily="34" charset="0"/>
                <a:cs typeface="Tahoma" panose="020B0604030504040204" pitchFamily="34" charset="0"/>
              </a:rPr>
              <a:t>Neuroprotection </a:t>
            </a:r>
          </a:p>
        </p:txBody>
      </p:sp>
      <p:sp>
        <p:nvSpPr>
          <p:cNvPr id="10" name="TextBox 9">
            <a:extLst>
              <a:ext uri="{FF2B5EF4-FFF2-40B4-BE49-F238E27FC236}">
                <a16:creationId xmlns:a16="http://schemas.microsoft.com/office/drawing/2014/main" id="{E731CFBD-0DF8-0A71-3E44-087AEE2915ED}"/>
              </a:ext>
            </a:extLst>
          </p:cNvPr>
          <p:cNvSpPr txBox="1"/>
          <p:nvPr/>
        </p:nvSpPr>
        <p:spPr>
          <a:xfrm>
            <a:off x="4719521" y="4608505"/>
            <a:ext cx="1850573" cy="523220"/>
          </a:xfrm>
          <a:prstGeom prst="rect">
            <a:avLst/>
          </a:prstGeom>
          <a:noFill/>
        </p:spPr>
        <p:txBody>
          <a:bodyPr wrap="squar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 Immune activation </a:t>
            </a:r>
          </a:p>
          <a:p>
            <a:r>
              <a:rPr lang="en-US" sz="1400" dirty="0">
                <a:latin typeface="Tahoma" panose="020B0604030504040204" pitchFamily="34" charset="0"/>
                <a:ea typeface="Tahoma" panose="020B0604030504040204" pitchFamily="34" charset="0"/>
                <a:cs typeface="Tahoma" panose="020B0604030504040204" pitchFamily="34" charset="0"/>
              </a:rPr>
              <a:t>- Oxidative stress</a:t>
            </a:r>
          </a:p>
        </p:txBody>
      </p:sp>
      <p:sp>
        <p:nvSpPr>
          <p:cNvPr id="11" name="TextBox 10">
            <a:extLst>
              <a:ext uri="{FF2B5EF4-FFF2-40B4-BE49-F238E27FC236}">
                <a16:creationId xmlns:a16="http://schemas.microsoft.com/office/drawing/2014/main" id="{40597D72-428A-B87E-ED56-7826DCC91AC4}"/>
              </a:ext>
            </a:extLst>
          </p:cNvPr>
          <p:cNvSpPr txBox="1"/>
          <p:nvPr/>
        </p:nvSpPr>
        <p:spPr>
          <a:xfrm>
            <a:off x="6570094" y="4608505"/>
            <a:ext cx="3265678" cy="738664"/>
          </a:xfrm>
          <a:prstGeom prst="rect">
            <a:avLst/>
          </a:prstGeom>
          <a:noFill/>
        </p:spPr>
        <p:txBody>
          <a:bodyPr wrap="squar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 Neuronal repair</a:t>
            </a:r>
          </a:p>
          <a:p>
            <a:r>
              <a:rPr lang="en-US" sz="1400" dirty="0">
                <a:latin typeface="Tahoma" panose="020B0604030504040204" pitchFamily="34" charset="0"/>
                <a:ea typeface="Tahoma" panose="020B0604030504040204" pitchFamily="34" charset="0"/>
                <a:cs typeface="Tahoma" panose="020B0604030504040204" pitchFamily="34" charset="0"/>
              </a:rPr>
              <a:t>- Energy production </a:t>
            </a:r>
          </a:p>
          <a:p>
            <a:r>
              <a:rPr lang="en-US" sz="1400" dirty="0">
                <a:latin typeface="Tahoma" panose="020B0604030504040204" pitchFamily="34" charset="0"/>
                <a:ea typeface="Tahoma" panose="020B0604030504040204" pitchFamily="34" charset="0"/>
                <a:cs typeface="Tahoma" panose="020B0604030504040204" pitchFamily="34" charset="0"/>
              </a:rPr>
              <a:t>- Structural maintenance</a:t>
            </a:r>
          </a:p>
        </p:txBody>
      </p:sp>
      <p:sp>
        <p:nvSpPr>
          <p:cNvPr id="13" name="TextBox 12">
            <a:extLst>
              <a:ext uri="{FF2B5EF4-FFF2-40B4-BE49-F238E27FC236}">
                <a16:creationId xmlns:a16="http://schemas.microsoft.com/office/drawing/2014/main" id="{26917FBF-021D-6E83-8121-D7D65C62D929}"/>
              </a:ext>
            </a:extLst>
          </p:cNvPr>
          <p:cNvSpPr txBox="1"/>
          <p:nvPr/>
        </p:nvSpPr>
        <p:spPr>
          <a:xfrm>
            <a:off x="517677" y="1030870"/>
            <a:ext cx="11259417" cy="15465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900"/>
              </a:spcBef>
              <a:spcAft>
                <a:spcPts val="900"/>
              </a:spcAft>
              <a:buClrTx/>
              <a:buSzTx/>
              <a:buFontTx/>
              <a:buNone/>
              <a:tabLst/>
              <a:defRPr/>
            </a:pPr>
            <a:endParaRPr lang="en-CA"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900"/>
              </a:spcBef>
              <a:spcAft>
                <a:spcPts val="900"/>
              </a:spcAft>
              <a:buClrTx/>
              <a:buSzTx/>
              <a:buFontTx/>
              <a:buNone/>
              <a:tabLst/>
              <a:defRPr/>
            </a:pPr>
            <a:r>
              <a:rPr lang="en-CA" kern="100" dirty="0">
                <a:solidFill>
                  <a:srgbClr val="000000"/>
                </a:solidFill>
                <a:latin typeface="Tahoma" panose="020B0604030504040204" pitchFamily="34" charset="0"/>
                <a:ea typeface="Tahoma" panose="020B0604030504040204" pitchFamily="34" charset="0"/>
                <a:cs typeface="Tahoma" panose="020B0604030504040204" pitchFamily="34" charset="0"/>
              </a:rPr>
              <a:t>C</a:t>
            </a:r>
            <a:r>
              <a:rPr lang="en-CA" sz="1800" kern="100" dirty="0">
                <a:solidFill>
                  <a:srgbClr val="000000"/>
                </a:solidFill>
                <a:effectLst/>
                <a:latin typeface="Tahoma" panose="020B0604030504040204" pitchFamily="34" charset="0"/>
                <a:ea typeface="Tahoma" panose="020B0604030504040204" pitchFamily="34" charset="0"/>
                <a:cs typeface="Tahoma" panose="020B0604030504040204" pitchFamily="34" charset="0"/>
              </a:rPr>
              <a:t>old stress might be enhancing immune responses (subcluster 1) while activating neuroprotective and energy-regulating mechanisms (subcluster 2)</a:t>
            </a:r>
            <a:endParaRPr lang="en-CA" sz="1800" kern="100" dirty="0">
              <a:effectLst/>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15" name="TextBox 14">
            <a:extLst>
              <a:ext uri="{FF2B5EF4-FFF2-40B4-BE49-F238E27FC236}">
                <a16:creationId xmlns:a16="http://schemas.microsoft.com/office/drawing/2014/main" id="{CDC1DDC8-DCA0-818B-6668-2AC81EB65E99}"/>
              </a:ext>
            </a:extLst>
          </p:cNvPr>
          <p:cNvSpPr txBox="1"/>
          <p:nvPr/>
        </p:nvSpPr>
        <p:spPr>
          <a:xfrm>
            <a:off x="40122" y="4118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Discussion  </a:t>
            </a:r>
            <a:r>
              <a:rPr lang="en-US" dirty="0">
                <a:solidFill>
                  <a:schemeClr val="bg1">
                    <a:lumMod val="65000"/>
                  </a:schemeClr>
                </a:solidFill>
              </a:rPr>
              <a:t> </a:t>
            </a:r>
          </a:p>
        </p:txBody>
      </p:sp>
    </p:spTree>
    <p:extLst>
      <p:ext uri="{BB962C8B-B14F-4D97-AF65-F5344CB8AC3E}">
        <p14:creationId xmlns:p14="http://schemas.microsoft.com/office/powerpoint/2010/main" val="759792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557C8-47B1-6E58-4F28-88A883FDB2D0}"/>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Next steps </a:t>
            </a:r>
          </a:p>
        </p:txBody>
      </p:sp>
      <p:sp>
        <p:nvSpPr>
          <p:cNvPr id="3" name="Content Placeholder 2">
            <a:extLst>
              <a:ext uri="{FF2B5EF4-FFF2-40B4-BE49-F238E27FC236}">
                <a16:creationId xmlns:a16="http://schemas.microsoft.com/office/drawing/2014/main" id="{0DB01989-3B7E-2C78-AB26-4004202B6102}"/>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Gene Set Enrichment  </a:t>
            </a:r>
          </a:p>
          <a:p>
            <a:r>
              <a:rPr lang="en-US" dirty="0">
                <a:latin typeface="Tahoma" panose="020B0604030504040204" pitchFamily="34" charset="0"/>
                <a:ea typeface="Tahoma" panose="020B0604030504040204" pitchFamily="34" charset="0"/>
                <a:cs typeface="Tahoma" panose="020B0604030504040204" pitchFamily="34" charset="0"/>
              </a:rPr>
              <a:t>Pseudotime </a:t>
            </a:r>
          </a:p>
          <a:p>
            <a:r>
              <a:rPr lang="en-US" dirty="0">
                <a:latin typeface="Tahoma" panose="020B0604030504040204" pitchFamily="34" charset="0"/>
                <a:ea typeface="Tahoma" panose="020B0604030504040204" pitchFamily="34" charset="0"/>
                <a:cs typeface="Tahoma" panose="020B0604030504040204" pitchFamily="34" charset="0"/>
              </a:rPr>
              <a:t>Microglial-progenitor interactions (spatial transcriptomics)</a:t>
            </a:r>
          </a:p>
          <a:p>
            <a:r>
              <a:rPr lang="en-US" dirty="0">
                <a:latin typeface="Tahoma" panose="020B0604030504040204" pitchFamily="34" charset="0"/>
                <a:ea typeface="Tahoma" panose="020B0604030504040204" pitchFamily="34" charset="0"/>
                <a:cs typeface="Tahoma" panose="020B0604030504040204" pitchFamily="34" charset="0"/>
              </a:rPr>
              <a:t>Stress paradigms (chronic vs. acute) </a:t>
            </a:r>
          </a:p>
          <a:p>
            <a:r>
              <a:rPr lang="en-US" dirty="0">
                <a:latin typeface="Tahoma" panose="020B0604030504040204" pitchFamily="34" charset="0"/>
                <a:ea typeface="Tahoma" panose="020B0604030504040204" pitchFamily="34" charset="0"/>
                <a:cs typeface="Tahoma" panose="020B0604030504040204" pitchFamily="34" charset="0"/>
              </a:rPr>
              <a:t>Males vs. females </a:t>
            </a:r>
          </a:p>
        </p:txBody>
      </p:sp>
      <p:sp>
        <p:nvSpPr>
          <p:cNvPr id="5" name="TextBox 4">
            <a:extLst>
              <a:ext uri="{FF2B5EF4-FFF2-40B4-BE49-F238E27FC236}">
                <a16:creationId xmlns:a16="http://schemas.microsoft.com/office/drawing/2014/main" id="{0D98BCBE-A179-E0F3-20AF-4418166AA764}"/>
              </a:ext>
            </a:extLst>
          </p:cNvPr>
          <p:cNvSpPr txBox="1"/>
          <p:nvPr/>
        </p:nvSpPr>
        <p:spPr>
          <a:xfrm>
            <a:off x="40122" y="4118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Discussion  </a:t>
            </a:r>
            <a:r>
              <a:rPr lang="en-US" dirty="0">
                <a:solidFill>
                  <a:schemeClr val="bg1">
                    <a:lumMod val="65000"/>
                  </a:schemeClr>
                </a:solidFill>
              </a:rPr>
              <a:t> </a:t>
            </a:r>
          </a:p>
        </p:txBody>
      </p:sp>
    </p:spTree>
    <p:extLst>
      <p:ext uri="{BB962C8B-B14F-4D97-AF65-F5344CB8AC3E}">
        <p14:creationId xmlns:p14="http://schemas.microsoft.com/office/powerpoint/2010/main" val="1463530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5AC1E-DEEA-9EDD-152A-4C47B1F3D2E7}"/>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Alternatively…</a:t>
            </a:r>
          </a:p>
        </p:txBody>
      </p:sp>
      <p:sp>
        <p:nvSpPr>
          <p:cNvPr id="3" name="Content Placeholder 2">
            <a:extLst>
              <a:ext uri="{FF2B5EF4-FFF2-40B4-BE49-F238E27FC236}">
                <a16:creationId xmlns:a16="http://schemas.microsoft.com/office/drawing/2014/main" id="{5E8060D0-69CF-275C-B6AC-0D04725D32D8}"/>
              </a:ext>
            </a:extLst>
          </p:cNvPr>
          <p:cNvSpPr>
            <a:spLocks noGrp="1"/>
          </p:cNvSpPr>
          <p:nvPr>
            <p:ph idx="1"/>
          </p:nvPr>
        </p:nvSpPr>
        <p:spPr/>
        <p:txBody>
          <a:bodyPr/>
          <a:lstStyle/>
          <a:p>
            <a:r>
              <a:rPr lang="en-CA"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DAVID analysis on differentially expressed genes between conditions for each cluster </a:t>
            </a:r>
          </a:p>
          <a:p>
            <a:r>
              <a:rPr lang="en-CA" kern="0" dirty="0">
                <a:solidFill>
                  <a:srgbClr val="000000"/>
                </a:solidFill>
                <a:latin typeface="Tahoma" panose="020B0604030504040204" pitchFamily="34" charset="0"/>
                <a:ea typeface="Tahoma" panose="020B0604030504040204" pitchFamily="34" charset="0"/>
                <a:cs typeface="Tahoma" panose="020B0604030504040204" pitchFamily="34" charset="0"/>
              </a:rPr>
              <a:t>Obtaining Dr.Rosin’s code + subclustering cluster 3 using integrated data </a:t>
            </a:r>
            <a:endParaRPr lang="en-CA" kern="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endParaRPr lang="en-CA" sz="1800" kern="0" dirty="0">
              <a:solidFill>
                <a:srgbClr val="000000"/>
              </a:solidFill>
              <a:latin typeface="Tahoma" panose="020B0604030504040204" pitchFamily="34" charset="0"/>
              <a:ea typeface="Tahoma" panose="020B0604030504040204" pitchFamily="34" charset="0"/>
              <a:cs typeface="Tahoma" panose="020B0604030504040204" pitchFamily="34" charset="0"/>
            </a:endParaRPr>
          </a:p>
          <a:p>
            <a:endParaRPr lang="en-CA" sz="1800" kern="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656F7855-3782-07F0-0F17-E70045CC727F}"/>
              </a:ext>
            </a:extLst>
          </p:cNvPr>
          <p:cNvSpPr txBox="1"/>
          <p:nvPr/>
        </p:nvSpPr>
        <p:spPr>
          <a:xfrm>
            <a:off x="40122" y="4118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Discussion  </a:t>
            </a:r>
            <a:r>
              <a:rPr lang="en-US" dirty="0">
                <a:solidFill>
                  <a:schemeClr val="bg1">
                    <a:lumMod val="65000"/>
                  </a:schemeClr>
                </a:solidFill>
              </a:rPr>
              <a:t> </a:t>
            </a:r>
          </a:p>
        </p:txBody>
      </p:sp>
    </p:spTree>
    <p:extLst>
      <p:ext uri="{BB962C8B-B14F-4D97-AF65-F5344CB8AC3E}">
        <p14:creationId xmlns:p14="http://schemas.microsoft.com/office/powerpoint/2010/main" val="1465868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D14B-82F1-3C4D-15FD-0D132C52F8DC}"/>
              </a:ext>
            </a:extLst>
          </p:cNvPr>
          <p:cNvSpPr>
            <a:spLocks noGrp="1"/>
          </p:cNvSpPr>
          <p:nvPr>
            <p:ph type="title"/>
          </p:nvPr>
        </p:nvSpPr>
        <p:spPr>
          <a:xfrm>
            <a:off x="304800" y="312394"/>
            <a:ext cx="10515600" cy="1325563"/>
          </a:xfrm>
        </p:spPr>
        <p:txBody>
          <a:bodyPr>
            <a:normAutofit/>
          </a:bodyPr>
          <a:lstStyle/>
          <a:p>
            <a:r>
              <a:rPr lang="en-US" sz="4000" dirty="0">
                <a:latin typeface="Tahoma" panose="020B0604030504040204" pitchFamily="34" charset="0"/>
                <a:ea typeface="Tahoma" panose="020B0604030504040204" pitchFamily="34" charset="0"/>
                <a:cs typeface="Tahoma" panose="020B0604030504040204" pitchFamily="34" charset="0"/>
              </a:rPr>
              <a:t>OSF page </a:t>
            </a:r>
          </a:p>
        </p:txBody>
      </p:sp>
      <p:sp>
        <p:nvSpPr>
          <p:cNvPr id="5" name="TextBox 4">
            <a:extLst>
              <a:ext uri="{FF2B5EF4-FFF2-40B4-BE49-F238E27FC236}">
                <a16:creationId xmlns:a16="http://schemas.microsoft.com/office/drawing/2014/main" id="{C542F8B4-1050-2115-BA04-EE164D120ABC}"/>
              </a:ext>
            </a:extLst>
          </p:cNvPr>
          <p:cNvSpPr txBox="1"/>
          <p:nvPr/>
        </p:nvSpPr>
        <p:spPr>
          <a:xfrm>
            <a:off x="40122" y="4118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Discussion  </a:t>
            </a:r>
            <a:r>
              <a:rPr lang="en-US" dirty="0">
                <a:solidFill>
                  <a:schemeClr val="bg1">
                    <a:lumMod val="65000"/>
                  </a:schemeClr>
                </a:solidFill>
              </a:rPr>
              <a:t> </a:t>
            </a:r>
          </a:p>
        </p:txBody>
      </p:sp>
      <p:pic>
        <p:nvPicPr>
          <p:cNvPr id="7" name="Picture 6" descr="A screenshot of a computer&#10;&#10;Description automatically generated">
            <a:extLst>
              <a:ext uri="{FF2B5EF4-FFF2-40B4-BE49-F238E27FC236}">
                <a16:creationId xmlns:a16="http://schemas.microsoft.com/office/drawing/2014/main" id="{AA428788-67AB-58CC-2548-6566134EA2AD}"/>
              </a:ext>
            </a:extLst>
          </p:cNvPr>
          <p:cNvPicPr>
            <a:picLocks noChangeAspect="1"/>
          </p:cNvPicPr>
          <p:nvPr/>
        </p:nvPicPr>
        <p:blipFill>
          <a:blip r:embed="rId3"/>
          <a:srcRect l="18536"/>
          <a:stretch/>
        </p:blipFill>
        <p:spPr>
          <a:xfrm>
            <a:off x="2548695" y="1637957"/>
            <a:ext cx="3369832" cy="4505316"/>
          </a:xfrm>
          <a:prstGeom prst="rect">
            <a:avLst/>
          </a:prstGeom>
        </p:spPr>
      </p:pic>
      <p:sp>
        <p:nvSpPr>
          <p:cNvPr id="8" name="TextBox 7">
            <a:extLst>
              <a:ext uri="{FF2B5EF4-FFF2-40B4-BE49-F238E27FC236}">
                <a16:creationId xmlns:a16="http://schemas.microsoft.com/office/drawing/2014/main" id="{B2345226-4602-67FD-287E-E4E71153146C}"/>
              </a:ext>
            </a:extLst>
          </p:cNvPr>
          <p:cNvSpPr txBox="1"/>
          <p:nvPr/>
        </p:nvSpPr>
        <p:spPr>
          <a:xfrm>
            <a:off x="304800" y="6205407"/>
            <a:ext cx="6263125" cy="738664"/>
          </a:xfrm>
          <a:prstGeom prst="rect">
            <a:avLst/>
          </a:prstGeom>
          <a:noFill/>
        </p:spPr>
        <p:txBody>
          <a:bodyPr wrap="none" rtlCol="0">
            <a:spAutoFit/>
          </a:bodyPr>
          <a:lstStyle/>
          <a:p>
            <a:r>
              <a:rPr lang="en-CA" sz="1400" dirty="0">
                <a:effectLst/>
                <a:latin typeface="Tahoma" panose="020B0604030504040204" pitchFamily="34" charset="0"/>
                <a:ea typeface="Tahoma" panose="020B0604030504040204" pitchFamily="34" charset="0"/>
                <a:cs typeface="Tahoma" panose="020B0604030504040204" pitchFamily="34" charset="0"/>
              </a:rPr>
              <a:t> </a:t>
            </a:r>
            <a:endParaRPr lang="en-US" sz="1400" dirty="0">
              <a:latin typeface="Tahoma" panose="020B0604030504040204" pitchFamily="34" charset="0"/>
              <a:ea typeface="Tahoma" panose="020B0604030504040204" pitchFamily="34" charset="0"/>
              <a:cs typeface="Tahoma" panose="020B0604030504040204" pitchFamily="34" charset="0"/>
            </a:endParaRPr>
          </a:p>
          <a:p>
            <a:r>
              <a:rPr lang="en-US" sz="1400" dirty="0">
                <a:latin typeface="Tahoma" panose="020B0604030504040204" pitchFamily="34" charset="0"/>
                <a:ea typeface="Tahoma" panose="020B0604030504040204" pitchFamily="34" charset="0"/>
                <a:cs typeface="Tahoma" panose="020B0604030504040204" pitchFamily="34" charset="0"/>
              </a:rPr>
              <a:t>Link: https://</a:t>
            </a:r>
            <a:r>
              <a:rPr lang="en-US" sz="1400" dirty="0" err="1">
                <a:latin typeface="Tahoma" panose="020B0604030504040204" pitchFamily="34" charset="0"/>
                <a:ea typeface="Tahoma" panose="020B0604030504040204" pitchFamily="34" charset="0"/>
                <a:cs typeface="Tahoma" panose="020B0604030504040204" pitchFamily="34" charset="0"/>
              </a:rPr>
              <a:t>osf.io</a:t>
            </a:r>
            <a:r>
              <a:rPr lang="en-US" sz="1400" dirty="0">
                <a:latin typeface="Tahoma" panose="020B0604030504040204" pitchFamily="34" charset="0"/>
                <a:ea typeface="Tahoma" panose="020B0604030504040204" pitchFamily="34" charset="0"/>
                <a:cs typeface="Tahoma" panose="020B0604030504040204" pitchFamily="34" charset="0"/>
              </a:rPr>
              <a:t>/475ug/?</a:t>
            </a:r>
            <a:r>
              <a:rPr lang="en-US" sz="1400" dirty="0" err="1">
                <a:latin typeface="Tahoma" panose="020B0604030504040204" pitchFamily="34" charset="0"/>
                <a:ea typeface="Tahoma" panose="020B0604030504040204" pitchFamily="34" charset="0"/>
                <a:cs typeface="Tahoma" panose="020B0604030504040204" pitchFamily="34" charset="0"/>
              </a:rPr>
              <a:t>view_only</a:t>
            </a:r>
            <a:r>
              <a:rPr lang="en-US" sz="1400" dirty="0">
                <a:latin typeface="Tahoma" panose="020B0604030504040204" pitchFamily="34" charset="0"/>
                <a:ea typeface="Tahoma" panose="020B0604030504040204" pitchFamily="34" charset="0"/>
                <a:cs typeface="Tahoma" panose="020B0604030504040204" pitchFamily="34" charset="0"/>
              </a:rPr>
              <a:t>=ca9801b037a340898f36e7279c05e689</a:t>
            </a:r>
          </a:p>
          <a:p>
            <a:r>
              <a:rPr lang="en-US" sz="1400" dirty="0">
                <a:latin typeface="Tahoma" panose="020B0604030504040204" pitchFamily="34" charset="0"/>
                <a:ea typeface="Tahoma" panose="020B0604030504040204" pitchFamily="34" charset="0"/>
                <a:cs typeface="Tahoma" panose="020B0604030504040204" pitchFamily="34" charset="0"/>
              </a:rPr>
              <a:t> </a:t>
            </a:r>
          </a:p>
        </p:txBody>
      </p:sp>
      <p:pic>
        <p:nvPicPr>
          <p:cNvPr id="12" name="Picture 11" descr="A screenshot of a computer&#10;&#10;Description automatically generated">
            <a:extLst>
              <a:ext uri="{FF2B5EF4-FFF2-40B4-BE49-F238E27FC236}">
                <a16:creationId xmlns:a16="http://schemas.microsoft.com/office/drawing/2014/main" id="{DA9B6D72-2B34-3C7B-2C2B-C82FA0F1B47F}"/>
              </a:ext>
            </a:extLst>
          </p:cNvPr>
          <p:cNvPicPr>
            <a:picLocks noChangeAspect="1"/>
          </p:cNvPicPr>
          <p:nvPr/>
        </p:nvPicPr>
        <p:blipFill>
          <a:blip r:embed="rId4"/>
          <a:stretch>
            <a:fillRect/>
          </a:stretch>
        </p:blipFill>
        <p:spPr>
          <a:xfrm>
            <a:off x="5918526" y="1575823"/>
            <a:ext cx="4089073" cy="4749934"/>
          </a:xfrm>
          <a:prstGeom prst="rect">
            <a:avLst/>
          </a:prstGeom>
        </p:spPr>
      </p:pic>
    </p:spTree>
    <p:extLst>
      <p:ext uri="{BB962C8B-B14F-4D97-AF65-F5344CB8AC3E}">
        <p14:creationId xmlns:p14="http://schemas.microsoft.com/office/powerpoint/2010/main" val="1465129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F5D8-CA4A-30D8-EC96-482F9AF82C78}"/>
              </a:ext>
            </a:extLst>
          </p:cNvPr>
          <p:cNvSpPr>
            <a:spLocks noGrp="1"/>
          </p:cNvSpPr>
          <p:nvPr>
            <p:ph type="title"/>
          </p:nvPr>
        </p:nvSpPr>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References</a:t>
            </a:r>
          </a:p>
        </p:txBody>
      </p:sp>
      <p:sp>
        <p:nvSpPr>
          <p:cNvPr id="3" name="Content Placeholder 2">
            <a:extLst>
              <a:ext uri="{FF2B5EF4-FFF2-40B4-BE49-F238E27FC236}">
                <a16:creationId xmlns:a16="http://schemas.microsoft.com/office/drawing/2014/main" id="{009481A0-4FC7-231D-96D6-9EB87ECB950B}"/>
              </a:ext>
            </a:extLst>
          </p:cNvPr>
          <p:cNvSpPr>
            <a:spLocks noGrp="1"/>
          </p:cNvSpPr>
          <p:nvPr>
            <p:ph idx="1"/>
          </p:nvPr>
        </p:nvSpPr>
        <p:spPr>
          <a:xfrm>
            <a:off x="838200" y="1253331"/>
            <a:ext cx="10515600" cy="4351338"/>
          </a:xfrm>
        </p:spPr>
        <p:txBody>
          <a:bodyPr>
            <a:normAutofit fontScale="70000" lnSpcReduction="20000"/>
          </a:bodyPr>
          <a:lstStyle/>
          <a:p>
            <a:pPr marL="0" indent="0">
              <a:lnSpc>
                <a:spcPct val="115000"/>
              </a:lnSpc>
              <a:spcAft>
                <a:spcPts val="400"/>
              </a:spcAft>
              <a:buNone/>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457200">
              <a:lnSpc>
                <a:spcPct val="115000"/>
              </a:lnSpc>
              <a:spcAft>
                <a:spcPts val="800"/>
              </a:spcAft>
              <a:buNone/>
            </a:pP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Harry, G. J., &amp; Kraft, A. D. (2012). Microglia in the developing brain: a potential target with lifetime effects. </a:t>
            </a:r>
            <a:r>
              <a:rPr lang="en-CA" sz="1800" i="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Neurotoxicology</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CA" sz="1800" i="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33</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(2), 191–206. </a:t>
            </a:r>
            <a:r>
              <a:rPr lang="en-CA" sz="1800" u="sng"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hlinkClick r:id="rId2"/>
              </a:rPr>
              <a:t>https://doi.org/10.1016/j.neuro.2012.01.012</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457200">
              <a:lnSpc>
                <a:spcPct val="115000"/>
              </a:lnSpc>
              <a:spcAft>
                <a:spcPts val="800"/>
              </a:spcAft>
              <a:buNone/>
            </a:pPr>
            <a:r>
              <a:rPr lang="en-CA"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Heumos</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L., Schaar, A. C., Lance, C., </a:t>
            </a:r>
            <a:r>
              <a:rPr lang="en-CA"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Litinetskaya</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 Drost, F., Zappia, L., </a:t>
            </a:r>
            <a:r>
              <a:rPr lang="en-CA"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Lücken</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M. D., Strobl, D. C., Henao, J., </a:t>
            </a:r>
            <a:r>
              <a:rPr lang="en-CA"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Curion</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F., Single-cell Best Practices Consortium, Schiller, H. B., &amp; Theis, F. J. (2023). Best practices for single-cell analysis across modalities. </a:t>
            </a:r>
            <a:r>
              <a:rPr lang="en-CA" sz="1800" i="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Nature reviews. Genetics</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CA" sz="1800" i="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24</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(8), 550–572. </a:t>
            </a:r>
            <a:r>
              <a:rPr lang="en-CA" sz="1800" u="sng"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hlinkClick r:id="rId3"/>
              </a:rPr>
              <a:t>https://doi.org/10.1038/s41576-023-00586-w</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457200">
              <a:lnSpc>
                <a:spcPct val="115000"/>
              </a:lnSpc>
              <a:spcAft>
                <a:spcPts val="800"/>
              </a:spcAft>
              <a:buNone/>
            </a:pPr>
            <a:r>
              <a:rPr lang="en-CA"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Manzari</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N., Matvienko-Sikar, K., Baldoni, F., O'Keeffe, G. W., &amp; </a:t>
            </a:r>
            <a:r>
              <a:rPr lang="en-CA"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Khashan</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 S. (2019). Prenatal maternal stress and risk of neurodevelopmental disorders in the offspring: a systematic review and meta-analysis. </a:t>
            </a:r>
            <a:r>
              <a:rPr lang="en-CA" sz="1800" i="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Social psychiatry and psychiatric epidemiology</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CA" sz="1800" i="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54</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(11), 1299–1309. https://</a:t>
            </a:r>
            <a:r>
              <a:rPr lang="en-CA"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doi.org</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/10.1007/s00127-019-01745-3</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457200">
              <a:lnSpc>
                <a:spcPct val="115000"/>
              </a:lnSpc>
              <a:spcAft>
                <a:spcPts val="800"/>
              </a:spcAft>
              <a:buNone/>
            </a:pP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Rosin, J. M., &amp; </a:t>
            </a:r>
            <a:r>
              <a:rPr lang="en-CA"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Kurrasch</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D. M. (2018). In utero electroporation induces cell death and alters embryonic microglia morphology and expression signatures in the developing hypothalamus. </a:t>
            </a:r>
            <a:r>
              <a:rPr lang="en-CA" sz="1800" i="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Journal of neuroinflammation</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CA" sz="1800" i="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15</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(1), 181. </a:t>
            </a:r>
            <a:r>
              <a:rPr lang="en-CA" sz="1800" u="sng"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hlinkClick r:id="rId4"/>
              </a:rPr>
              <a:t>https://doi.org/10.1186/s12974-018-1213-6</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457200">
              <a:lnSpc>
                <a:spcPct val="115000"/>
              </a:lnSpc>
              <a:spcAft>
                <a:spcPts val="800"/>
              </a:spcAft>
              <a:buNone/>
            </a:pPr>
            <a:r>
              <a:rPr lang="pl-PL"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Rosin, J. M., </a:t>
            </a:r>
            <a:r>
              <a:rPr lang="pl-PL"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Sinha</a:t>
            </a:r>
            <a:r>
              <a:rPr lang="pl-PL"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S., </a:t>
            </a:r>
            <a:r>
              <a:rPr lang="pl-PL"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Biernaskie</a:t>
            </a:r>
            <a:r>
              <a:rPr lang="pl-PL"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J., &amp; </a:t>
            </a:r>
            <a:r>
              <a:rPr lang="pl-PL" sz="1800" kern="10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Kurrasch</a:t>
            </a:r>
            <a:r>
              <a:rPr lang="pl-PL"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D. M. (2021). </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 subpopulation of embryonic microglia respond to maternal stress and influence nearby neural progenitors. </a:t>
            </a:r>
            <a:r>
              <a:rPr lang="en-CA" sz="1800" i="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Developmental cell</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CA" sz="1800" i="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56</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(9), 1326–1345.e6. </a:t>
            </a:r>
            <a:r>
              <a:rPr lang="en-CA" sz="1800" u="sng"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hlinkClick r:id="rId5"/>
              </a:rPr>
              <a:t>https://doi.org/10.1016/j.devcel.2021.03.018</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457200">
              <a:lnSpc>
                <a:spcPct val="115000"/>
              </a:lnSpc>
              <a:spcAft>
                <a:spcPts val="800"/>
              </a:spcAft>
              <a:buNone/>
            </a:pPr>
            <a:r>
              <a:rPr lang="en-CA" sz="1800" kern="100" dirty="0">
                <a:solidFill>
                  <a:srgbClr val="2D3B45"/>
                </a:solidFill>
                <a:effectLst/>
                <a:latin typeface="Times New Roman" panose="02020603050405020304" pitchFamily="18" charset="0"/>
                <a:ea typeface="Aptos" panose="020B0004020202020204" pitchFamily="34" charset="0"/>
                <a:cs typeface="Times New Roman" panose="02020603050405020304" pitchFamily="18" charset="0"/>
              </a:rPr>
              <a:t>U.S. National Library of Medicine. (n.d.-a). </a:t>
            </a:r>
            <a:r>
              <a:rPr lang="en-CA" sz="1800" i="1" kern="100" dirty="0">
                <a:solidFill>
                  <a:srgbClr val="2D3B45"/>
                </a:solidFill>
                <a:effectLst/>
                <a:latin typeface="Times New Roman" panose="02020603050405020304" pitchFamily="18" charset="0"/>
                <a:ea typeface="Aptos" panose="020B0004020202020204" pitchFamily="34" charset="0"/>
                <a:cs typeface="Times New Roman" panose="02020603050405020304" pitchFamily="18" charset="0"/>
              </a:rPr>
              <a:t>Home - gene - NCBI</a:t>
            </a:r>
            <a:r>
              <a:rPr lang="en-CA" sz="1800" kern="100" dirty="0">
                <a:solidFill>
                  <a:srgbClr val="2D3B45"/>
                </a:solidFill>
                <a:effectLst/>
                <a:latin typeface="Times New Roman" panose="02020603050405020304" pitchFamily="18" charset="0"/>
                <a:ea typeface="Aptos" panose="020B0004020202020204" pitchFamily="34" charset="0"/>
                <a:cs typeface="Times New Roman" panose="02020603050405020304" pitchFamily="18" charset="0"/>
              </a:rPr>
              <a:t>. National Center for Biotechnology Information. https://</a:t>
            </a:r>
            <a:r>
              <a:rPr lang="en-CA" sz="1800" kern="100" dirty="0" err="1">
                <a:solidFill>
                  <a:srgbClr val="2D3B45"/>
                </a:solidFill>
                <a:effectLst/>
                <a:latin typeface="Times New Roman" panose="02020603050405020304" pitchFamily="18" charset="0"/>
                <a:ea typeface="Aptos" panose="020B0004020202020204" pitchFamily="34" charset="0"/>
                <a:cs typeface="Times New Roman" panose="02020603050405020304" pitchFamily="18" charset="0"/>
              </a:rPr>
              <a:t>www.ncbi.nlm.nih.gov</a:t>
            </a:r>
            <a:r>
              <a:rPr lang="en-CA" sz="1800" kern="100" dirty="0">
                <a:solidFill>
                  <a:srgbClr val="2D3B45"/>
                </a:solidFill>
                <a:effectLst/>
                <a:latin typeface="Times New Roman" panose="02020603050405020304" pitchFamily="18" charset="0"/>
                <a:ea typeface="Aptos" panose="020B0004020202020204" pitchFamily="34" charset="0"/>
                <a:cs typeface="Times New Roman" panose="02020603050405020304" pitchFamily="18" charset="0"/>
              </a:rPr>
              <a:t>/gene/</a:t>
            </a:r>
            <a:r>
              <a:rPr lang="en-CA" sz="1800" kern="100" dirty="0">
                <a:solidFill>
                  <a:srgbClr val="2D3B45"/>
                </a:solidFill>
                <a:effectLst/>
                <a:latin typeface="Lato" panose="020F0502020204030203" pitchFamily="34" charset="0"/>
                <a:ea typeface="Aptos" panose="020B0004020202020204" pitchFamily="34"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02588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dots on a white background&#10;&#10;Description automatically generated">
            <a:extLst>
              <a:ext uri="{FF2B5EF4-FFF2-40B4-BE49-F238E27FC236}">
                <a16:creationId xmlns:a16="http://schemas.microsoft.com/office/drawing/2014/main" id="{03DE08ED-41EA-8124-E3BA-8A74675F8CE5}"/>
              </a:ext>
            </a:extLst>
          </p:cNvPr>
          <p:cNvPicPr>
            <a:picLocks noChangeAspect="1"/>
          </p:cNvPicPr>
          <p:nvPr/>
        </p:nvPicPr>
        <p:blipFill>
          <a:blip r:embed="rId3"/>
          <a:srcRect l="7023" t="3040" r="6720" b="11390"/>
          <a:stretch/>
        </p:blipFill>
        <p:spPr>
          <a:xfrm>
            <a:off x="0" y="-240961"/>
            <a:ext cx="14130311" cy="7098961"/>
          </a:xfrm>
          <a:prstGeom prst="rect">
            <a:avLst/>
          </a:prstGeom>
        </p:spPr>
      </p:pic>
      <p:sp>
        <p:nvSpPr>
          <p:cNvPr id="3" name="Content Placeholder 2">
            <a:extLst>
              <a:ext uri="{FF2B5EF4-FFF2-40B4-BE49-F238E27FC236}">
                <a16:creationId xmlns:a16="http://schemas.microsoft.com/office/drawing/2014/main" id="{4065753F-94C2-0EF3-09DF-9038612A6F5F}"/>
              </a:ext>
            </a:extLst>
          </p:cNvPr>
          <p:cNvSpPr>
            <a:spLocks noGrp="1"/>
          </p:cNvSpPr>
          <p:nvPr>
            <p:ph idx="1"/>
          </p:nvPr>
        </p:nvSpPr>
        <p:spPr/>
        <p:txBody>
          <a:bodyPr>
            <a:normAutofit/>
          </a:bodyPr>
          <a:lstStyle/>
          <a:p>
            <a:pPr marL="0" indent="0" algn="ctr">
              <a:buNone/>
            </a:pPr>
            <a:endParaRPr lang="pl-PL" sz="6000"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pl-PL" sz="6000" dirty="0" err="1">
                <a:latin typeface="Tahoma" panose="020B0604030504040204" pitchFamily="34" charset="0"/>
                <a:ea typeface="Tahoma" panose="020B0604030504040204" pitchFamily="34" charset="0"/>
                <a:cs typeface="Tahoma" panose="020B0604030504040204" pitchFamily="34" charset="0"/>
              </a:rPr>
              <a:t>Thank</a:t>
            </a:r>
            <a:r>
              <a:rPr lang="pl-PL" sz="6000" dirty="0">
                <a:latin typeface="Tahoma" panose="020B0604030504040204" pitchFamily="34" charset="0"/>
                <a:ea typeface="Tahoma" panose="020B0604030504040204" pitchFamily="34" charset="0"/>
                <a:cs typeface="Tahoma" panose="020B0604030504040204" pitchFamily="34" charset="0"/>
              </a:rPr>
              <a:t> </a:t>
            </a:r>
            <a:r>
              <a:rPr lang="pl-PL" sz="6000" dirty="0" err="1">
                <a:latin typeface="Tahoma" panose="020B0604030504040204" pitchFamily="34" charset="0"/>
                <a:ea typeface="Tahoma" panose="020B0604030504040204" pitchFamily="34" charset="0"/>
                <a:cs typeface="Tahoma" panose="020B0604030504040204" pitchFamily="34" charset="0"/>
              </a:rPr>
              <a:t>you</a:t>
            </a:r>
            <a:r>
              <a:rPr lang="pl-PL" sz="6000"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329182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6A85-2529-D245-BCCE-C283A0A12A2E}"/>
              </a:ext>
            </a:extLst>
          </p:cNvPr>
          <p:cNvSpPr>
            <a:spLocks noGrp="1"/>
          </p:cNvSpPr>
          <p:nvPr>
            <p:ph type="title"/>
          </p:nvPr>
        </p:nvSpPr>
        <p:spPr/>
        <p:txBody>
          <a:bodyPr/>
          <a:lstStyle/>
          <a:p>
            <a:r>
              <a:rPr lang="pl-PL" dirty="0">
                <a:latin typeface="Tahoma" panose="020B0604030504040204" pitchFamily="34" charset="0"/>
                <a:ea typeface="Tahoma" panose="020B0604030504040204" pitchFamily="34" charset="0"/>
                <a:cs typeface="Tahoma" panose="020B0604030504040204" pitchFamily="34" charset="0"/>
              </a:rPr>
              <a:t>Rosin et al. (2021) </a:t>
            </a:r>
          </a:p>
        </p:txBody>
      </p:sp>
      <p:pic>
        <p:nvPicPr>
          <p:cNvPr id="11" name="Picture 10" descr="A blue and white pattern with snowflakes&#10;&#10;Description automatically generated">
            <a:extLst>
              <a:ext uri="{FF2B5EF4-FFF2-40B4-BE49-F238E27FC236}">
                <a16:creationId xmlns:a16="http://schemas.microsoft.com/office/drawing/2014/main" id="{8C2996EA-DC9C-2D99-58F0-3DD138288EC2}"/>
              </a:ext>
            </a:extLst>
          </p:cNvPr>
          <p:cNvPicPr>
            <a:picLocks noChangeAspect="1"/>
          </p:cNvPicPr>
          <p:nvPr/>
        </p:nvPicPr>
        <p:blipFill>
          <a:blip r:embed="rId3"/>
          <a:srcRect l="5021" t="4261" r="6894" b="5356"/>
          <a:stretch/>
        </p:blipFill>
        <p:spPr>
          <a:xfrm>
            <a:off x="629281" y="2000408"/>
            <a:ext cx="2109019" cy="2164039"/>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A91D5D6-9C7A-0356-C833-39499F7DD705}"/>
                  </a:ext>
                </a:extLst>
              </p14:cNvPr>
              <p14:cNvContentPartPr/>
              <p14:nvPr/>
            </p14:nvContentPartPr>
            <p14:xfrm>
              <a:off x="3690569" y="2175364"/>
              <a:ext cx="204480" cy="250560"/>
            </p14:xfrm>
          </p:contentPart>
        </mc:Choice>
        <mc:Fallback xmlns="">
          <p:pic>
            <p:nvPicPr>
              <p:cNvPr id="13" name="Ink 12">
                <a:extLst>
                  <a:ext uri="{FF2B5EF4-FFF2-40B4-BE49-F238E27FC236}">
                    <a16:creationId xmlns:a16="http://schemas.microsoft.com/office/drawing/2014/main" id="{CA91D5D6-9C7A-0356-C833-39499F7DD705}"/>
                  </a:ext>
                </a:extLst>
              </p:cNvPr>
              <p:cNvPicPr/>
              <p:nvPr/>
            </p:nvPicPr>
            <p:blipFill>
              <a:blip r:embed="rId5"/>
              <a:stretch>
                <a:fillRect/>
              </a:stretch>
            </p:blipFill>
            <p:spPr>
              <a:xfrm>
                <a:off x="3627569" y="2112364"/>
                <a:ext cx="330120" cy="376200"/>
              </a:xfrm>
              <a:prstGeom prst="rect">
                <a:avLst/>
              </a:prstGeom>
            </p:spPr>
          </p:pic>
        </mc:Fallback>
      </mc:AlternateContent>
      <p:pic>
        <p:nvPicPr>
          <p:cNvPr id="15" name="Picture 14" descr="A diagram of a person's body&#10;&#10;Description automatically generated">
            <a:extLst>
              <a:ext uri="{FF2B5EF4-FFF2-40B4-BE49-F238E27FC236}">
                <a16:creationId xmlns:a16="http://schemas.microsoft.com/office/drawing/2014/main" id="{24896920-21B7-77D3-B152-F2D99530621E}"/>
              </a:ext>
            </a:extLst>
          </p:cNvPr>
          <p:cNvPicPr>
            <a:picLocks noChangeAspect="1"/>
          </p:cNvPicPr>
          <p:nvPr/>
        </p:nvPicPr>
        <p:blipFill>
          <a:blip r:embed="rId6"/>
          <a:stretch>
            <a:fillRect/>
          </a:stretch>
        </p:blipFill>
        <p:spPr>
          <a:xfrm>
            <a:off x="3895049" y="2000408"/>
            <a:ext cx="6398127" cy="4455596"/>
          </a:xfrm>
          <a:prstGeom prst="rect">
            <a:avLst/>
          </a:prstGeom>
        </p:spPr>
      </p:pic>
      <p:cxnSp>
        <p:nvCxnSpPr>
          <p:cNvPr id="17" name="Straight Arrow Connector 16">
            <a:extLst>
              <a:ext uri="{FF2B5EF4-FFF2-40B4-BE49-F238E27FC236}">
                <a16:creationId xmlns:a16="http://schemas.microsoft.com/office/drawing/2014/main" id="{2AF17CB9-C65E-7F8A-E698-AAC67293674A}"/>
              </a:ext>
            </a:extLst>
          </p:cNvPr>
          <p:cNvCxnSpPr/>
          <p:nvPr/>
        </p:nvCxnSpPr>
        <p:spPr>
          <a:xfrm>
            <a:off x="3111910" y="2979174"/>
            <a:ext cx="783139" cy="449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A0C2ADD-2E76-535F-DD20-FE78033E9DA7}"/>
              </a:ext>
            </a:extLst>
          </p:cNvPr>
          <p:cNvSpPr txBox="1"/>
          <p:nvPr/>
        </p:nvSpPr>
        <p:spPr>
          <a:xfrm>
            <a:off x="200025" y="14446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Introduction</a:t>
            </a:r>
            <a:r>
              <a:rPr lang="en-US" dirty="0">
                <a:solidFill>
                  <a:schemeClr val="bg1">
                    <a:lumMod val="65000"/>
                  </a:schemeClr>
                </a:solidFill>
              </a:rPr>
              <a:t> </a:t>
            </a:r>
          </a:p>
        </p:txBody>
      </p:sp>
    </p:spTree>
    <p:extLst>
      <p:ext uri="{BB962C8B-B14F-4D97-AF65-F5344CB8AC3E}">
        <p14:creationId xmlns:p14="http://schemas.microsoft.com/office/powerpoint/2010/main" val="2354897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5B749-FE8C-8A89-6073-CCE690792D1E}"/>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Research question </a:t>
            </a:r>
          </a:p>
        </p:txBody>
      </p:sp>
      <p:sp>
        <p:nvSpPr>
          <p:cNvPr id="3" name="Content Placeholder 2">
            <a:extLst>
              <a:ext uri="{FF2B5EF4-FFF2-40B4-BE49-F238E27FC236}">
                <a16:creationId xmlns:a16="http://schemas.microsoft.com/office/drawing/2014/main" id="{57CE1452-1992-FB1F-1AF9-AE3535108B88}"/>
              </a:ext>
            </a:extLst>
          </p:cNvPr>
          <p:cNvSpPr>
            <a:spLocks noGrp="1"/>
          </p:cNvSpPr>
          <p:nvPr>
            <p:ph idx="1"/>
          </p:nvPr>
        </p:nvSpPr>
        <p:spPr/>
        <p:txBody>
          <a:bodyPr/>
          <a:lstStyle/>
          <a:p>
            <a:pPr marL="0" indent="0">
              <a:buNone/>
            </a:pPr>
            <a:r>
              <a:rPr lang="en-CA" dirty="0">
                <a:latin typeface="Tahoma" panose="020B0604030504040204" pitchFamily="34" charset="0"/>
                <a:ea typeface="Tahoma" panose="020B0604030504040204" pitchFamily="34" charset="0"/>
                <a:cs typeface="Tahoma" panose="020B0604030504040204" pitchFamily="34" charset="0"/>
              </a:rPr>
              <a:t>H</a:t>
            </a:r>
            <a:r>
              <a:rPr lang="en-CA" sz="2800" dirty="0">
                <a:effectLst/>
                <a:latin typeface="Tahoma" panose="020B0604030504040204" pitchFamily="34" charset="0"/>
                <a:ea typeface="Tahoma" panose="020B0604030504040204" pitchFamily="34" charset="0"/>
                <a:cs typeface="Tahoma" panose="020B0604030504040204" pitchFamily="34" charset="0"/>
              </a:rPr>
              <a:t>ow do transcriptomic differences, within a specific subtype of hypothalamic microglia identified in Rosin et al. (2021) reflect the heterogeneity in microglial responses to maternal stress? </a:t>
            </a:r>
            <a:endParaRPr lang="en-CA" dirty="0">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A diagram of a cell&#10;&#10;Description automatically generated">
            <a:extLst>
              <a:ext uri="{FF2B5EF4-FFF2-40B4-BE49-F238E27FC236}">
                <a16:creationId xmlns:a16="http://schemas.microsoft.com/office/drawing/2014/main" id="{0C48037A-21DA-82B9-AE98-2D6D5A6D2B1A}"/>
              </a:ext>
            </a:extLst>
          </p:cNvPr>
          <p:cNvPicPr>
            <a:picLocks noChangeAspect="1"/>
          </p:cNvPicPr>
          <p:nvPr/>
        </p:nvPicPr>
        <p:blipFill>
          <a:blip r:embed="rId3"/>
          <a:stretch>
            <a:fillRect/>
          </a:stretch>
        </p:blipFill>
        <p:spPr>
          <a:xfrm>
            <a:off x="3402013" y="3300413"/>
            <a:ext cx="4588300" cy="3192462"/>
          </a:xfrm>
          <a:prstGeom prst="rect">
            <a:avLst/>
          </a:prstGeom>
        </p:spPr>
      </p:pic>
      <p:sp>
        <p:nvSpPr>
          <p:cNvPr id="10" name="TextBox 9">
            <a:extLst>
              <a:ext uri="{FF2B5EF4-FFF2-40B4-BE49-F238E27FC236}">
                <a16:creationId xmlns:a16="http://schemas.microsoft.com/office/drawing/2014/main" id="{EDE5CDF9-67D8-2C0C-2ADF-F170B01DDE1C}"/>
              </a:ext>
            </a:extLst>
          </p:cNvPr>
          <p:cNvSpPr txBox="1"/>
          <p:nvPr/>
        </p:nvSpPr>
        <p:spPr>
          <a:xfrm>
            <a:off x="200025" y="14446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Introduction</a:t>
            </a:r>
            <a:r>
              <a:rPr lang="en-US" dirty="0">
                <a:solidFill>
                  <a:schemeClr val="bg1">
                    <a:lumMod val="65000"/>
                  </a:schemeClr>
                </a:solidFill>
              </a:rPr>
              <a:t> </a:t>
            </a:r>
          </a:p>
        </p:txBody>
      </p:sp>
    </p:spTree>
    <p:extLst>
      <p:ext uri="{BB962C8B-B14F-4D97-AF65-F5344CB8AC3E}">
        <p14:creationId xmlns:p14="http://schemas.microsoft.com/office/powerpoint/2010/main" val="3625252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692A-ED35-339E-074C-89B47DD25B50}"/>
              </a:ext>
            </a:extLst>
          </p:cNvPr>
          <p:cNvSpPr>
            <a:spLocks noGrp="1"/>
          </p:cNvSpPr>
          <p:nvPr>
            <p:ph type="title"/>
          </p:nvPr>
        </p:nvSpPr>
        <p:spPr>
          <a:xfrm>
            <a:off x="467272" y="315126"/>
            <a:ext cx="10515600" cy="132556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Methods overview </a:t>
            </a:r>
          </a:p>
        </p:txBody>
      </p:sp>
      <p:sp>
        <p:nvSpPr>
          <p:cNvPr id="6" name="TextBox 5">
            <a:extLst>
              <a:ext uri="{FF2B5EF4-FFF2-40B4-BE49-F238E27FC236}">
                <a16:creationId xmlns:a16="http://schemas.microsoft.com/office/drawing/2014/main" id="{378E79CC-E79A-2A1B-6340-72AA81DB580C}"/>
              </a:ext>
            </a:extLst>
          </p:cNvPr>
          <p:cNvSpPr txBox="1"/>
          <p:nvPr/>
        </p:nvSpPr>
        <p:spPr>
          <a:xfrm>
            <a:off x="200025" y="14446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Methods </a:t>
            </a:r>
            <a:r>
              <a:rPr lang="en-US" dirty="0">
                <a:solidFill>
                  <a:schemeClr val="bg1">
                    <a:lumMod val="65000"/>
                  </a:schemeClr>
                </a:solidFill>
              </a:rPr>
              <a:t> </a:t>
            </a:r>
          </a:p>
        </p:txBody>
      </p:sp>
      <p:pic>
        <p:nvPicPr>
          <p:cNvPr id="1026" name="Picture 2" descr="R (programming language) - Wikipedia">
            <a:extLst>
              <a:ext uri="{FF2B5EF4-FFF2-40B4-BE49-F238E27FC236}">
                <a16:creationId xmlns:a16="http://schemas.microsoft.com/office/drawing/2014/main" id="{D1C3D68D-2B28-3737-0BF8-61829D077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38" y="2518759"/>
            <a:ext cx="1361123" cy="10549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hat is ChatGPT? • How can ChatGPT help my business? • ui42.com">
            <a:extLst>
              <a:ext uri="{FF2B5EF4-FFF2-40B4-BE49-F238E27FC236}">
                <a16:creationId xmlns:a16="http://schemas.microsoft.com/office/drawing/2014/main" id="{E07F296F-59EE-9A74-1FCF-B2AA8512B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577" y="3020826"/>
            <a:ext cx="2297599" cy="129239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hat is RNA?">
            <a:extLst>
              <a:ext uri="{FF2B5EF4-FFF2-40B4-BE49-F238E27FC236}">
                <a16:creationId xmlns:a16="http://schemas.microsoft.com/office/drawing/2014/main" id="{DF968D03-4A9C-369E-8C39-A671A0466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5998"/>
          <a:stretch/>
        </p:blipFill>
        <p:spPr bwMode="auto">
          <a:xfrm rot="13481207" flipH="1">
            <a:off x="10371058" y="4237394"/>
            <a:ext cx="1111058" cy="27432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3E827A-6110-6F42-CD6A-97FE23FD3D33}"/>
              </a:ext>
            </a:extLst>
          </p:cNvPr>
          <p:cNvSpPr txBox="1"/>
          <p:nvPr/>
        </p:nvSpPr>
        <p:spPr>
          <a:xfrm>
            <a:off x="484986" y="1468762"/>
            <a:ext cx="5176442" cy="1200329"/>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Programming language: </a:t>
            </a:r>
          </a:p>
          <a:p>
            <a:pPr>
              <a:buFontTx/>
              <a:buChar char="-"/>
            </a:pPr>
            <a:r>
              <a:rPr lang="en-US" dirty="0">
                <a:latin typeface="Tahoma" panose="020B0604030504040204" pitchFamily="34" charset="0"/>
                <a:ea typeface="Tahoma" panose="020B0604030504040204" pitchFamily="34" charset="0"/>
                <a:cs typeface="Tahoma" panose="020B0604030504040204" pitchFamily="34" charset="0"/>
              </a:rPr>
              <a:t>No previous experience </a:t>
            </a:r>
          </a:p>
          <a:p>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1B937EA2-2EA3-7AAC-8282-D5A6B50BBAA8}"/>
              </a:ext>
            </a:extLst>
          </p:cNvPr>
          <p:cNvSpPr txBox="1"/>
          <p:nvPr/>
        </p:nvSpPr>
        <p:spPr>
          <a:xfrm>
            <a:off x="6439577" y="1577408"/>
            <a:ext cx="4106503" cy="830997"/>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Type of data: </a:t>
            </a:r>
            <a:r>
              <a:rPr lang="en-US" sz="2400" b="1" dirty="0" err="1">
                <a:latin typeface="Tahoma" panose="020B0604030504040204" pitchFamily="34" charset="0"/>
                <a:ea typeface="Tahoma" panose="020B0604030504040204" pitchFamily="34" charset="0"/>
                <a:cs typeface="Tahoma" panose="020B0604030504040204" pitchFamily="34" charset="0"/>
              </a:rPr>
              <a:t>scRNA</a:t>
            </a:r>
            <a:r>
              <a:rPr lang="en-US" sz="2400" b="1" dirty="0">
                <a:latin typeface="Tahoma" panose="020B0604030504040204" pitchFamily="34" charset="0"/>
                <a:ea typeface="Tahoma" panose="020B0604030504040204" pitchFamily="34" charset="0"/>
                <a:cs typeface="Tahoma" panose="020B0604030504040204" pitchFamily="34" charset="0"/>
              </a:rPr>
              <a:t> seq </a:t>
            </a:r>
          </a:p>
          <a:p>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9B7C7ACC-7CB7-303A-90F5-DAC6B279415D}"/>
              </a:ext>
            </a:extLst>
          </p:cNvPr>
          <p:cNvSpPr txBox="1"/>
          <p:nvPr/>
        </p:nvSpPr>
        <p:spPr>
          <a:xfrm>
            <a:off x="594438" y="4004243"/>
            <a:ext cx="1642757" cy="830997"/>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Packages: </a:t>
            </a:r>
          </a:p>
          <a:p>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F643D1FB-4E07-8F55-AA10-FAA2DE1A797A}"/>
              </a:ext>
            </a:extLst>
          </p:cNvPr>
          <p:cNvSpPr txBox="1"/>
          <p:nvPr/>
        </p:nvSpPr>
        <p:spPr>
          <a:xfrm>
            <a:off x="6530573" y="2597304"/>
            <a:ext cx="1798890"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Assistance: </a:t>
            </a:r>
          </a:p>
        </p:txBody>
      </p:sp>
      <p:pic>
        <p:nvPicPr>
          <p:cNvPr id="15" name="Picture 14" descr="A close-up of a logo&#10;&#10;Description automatically generated">
            <a:extLst>
              <a:ext uri="{FF2B5EF4-FFF2-40B4-BE49-F238E27FC236}">
                <a16:creationId xmlns:a16="http://schemas.microsoft.com/office/drawing/2014/main" id="{E2D98CED-F7B5-9042-F1FD-4D396F0F4DA2}"/>
              </a:ext>
            </a:extLst>
          </p:cNvPr>
          <p:cNvPicPr>
            <a:picLocks noChangeAspect="1"/>
          </p:cNvPicPr>
          <p:nvPr/>
        </p:nvPicPr>
        <p:blipFill>
          <a:blip r:embed="rId6"/>
          <a:srcRect t="14629"/>
          <a:stretch/>
        </p:blipFill>
        <p:spPr>
          <a:xfrm>
            <a:off x="594438" y="4621987"/>
            <a:ext cx="6384322" cy="1187510"/>
          </a:xfrm>
          <a:prstGeom prst="rect">
            <a:avLst/>
          </a:prstGeom>
        </p:spPr>
      </p:pic>
      <p:sp>
        <p:nvSpPr>
          <p:cNvPr id="16" name="TextBox 15">
            <a:extLst>
              <a:ext uri="{FF2B5EF4-FFF2-40B4-BE49-F238E27FC236}">
                <a16:creationId xmlns:a16="http://schemas.microsoft.com/office/drawing/2014/main" id="{6BD8D98E-BF45-9268-D72F-86108921A274}"/>
              </a:ext>
            </a:extLst>
          </p:cNvPr>
          <p:cNvSpPr txBox="1"/>
          <p:nvPr/>
        </p:nvSpPr>
        <p:spPr>
          <a:xfrm>
            <a:off x="8892670" y="3497423"/>
            <a:ext cx="1348767" cy="400110"/>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TA: Margo</a:t>
            </a:r>
          </a:p>
        </p:txBody>
      </p:sp>
      <p:pic>
        <p:nvPicPr>
          <p:cNvPr id="17" name="Picture 18" descr="What is RNA?">
            <a:extLst>
              <a:ext uri="{FF2B5EF4-FFF2-40B4-BE49-F238E27FC236}">
                <a16:creationId xmlns:a16="http://schemas.microsoft.com/office/drawing/2014/main" id="{27418A5A-AD3C-9636-8CB2-E566B2D0F2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5998"/>
          <a:stretch/>
        </p:blipFill>
        <p:spPr bwMode="auto">
          <a:xfrm rot="9090335" flipH="1">
            <a:off x="10343346" y="-88082"/>
            <a:ext cx="1111058" cy="274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69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1A71-D4A1-141F-6389-C43E0AC50E16}"/>
              </a:ext>
            </a:extLst>
          </p:cNvPr>
          <p:cNvSpPr>
            <a:spLocks noGrp="1"/>
          </p:cNvSpPr>
          <p:nvPr>
            <p:ph type="title"/>
          </p:nvPr>
        </p:nvSpPr>
        <p:spPr>
          <a:xfrm>
            <a:off x="370840" y="72141"/>
            <a:ext cx="10515600" cy="1325563"/>
          </a:xfrm>
        </p:spPr>
        <p:txBody>
          <a:bodyPr>
            <a:normAutofit/>
          </a:bodyPr>
          <a:lstStyle/>
          <a:p>
            <a:r>
              <a:rPr lang="pl-PL" sz="3200" dirty="0" err="1">
                <a:latin typeface="Tahoma" panose="020B0604030504040204" pitchFamily="34" charset="0"/>
                <a:ea typeface="Tahoma" panose="020B0604030504040204" pitchFamily="34" charset="0"/>
                <a:cs typeface="Tahoma" panose="020B0604030504040204" pitchFamily="34" charset="0"/>
              </a:rPr>
              <a:t>Coding</a:t>
            </a:r>
            <a:r>
              <a:rPr lang="pl-PL" sz="3200" dirty="0">
                <a:latin typeface="Tahoma" panose="020B0604030504040204" pitchFamily="34" charset="0"/>
                <a:ea typeface="Tahoma" panose="020B0604030504040204" pitchFamily="34" charset="0"/>
                <a:cs typeface="Tahoma" panose="020B0604030504040204" pitchFamily="34" charset="0"/>
              </a:rPr>
              <a:t> </a:t>
            </a:r>
            <a:r>
              <a:rPr lang="pl-PL" sz="3200" dirty="0" err="1">
                <a:latin typeface="Tahoma" panose="020B0604030504040204" pitchFamily="34" charset="0"/>
                <a:ea typeface="Tahoma" panose="020B0604030504040204" pitchFamily="34" charset="0"/>
                <a:cs typeface="Tahoma" panose="020B0604030504040204" pitchFamily="34" charset="0"/>
              </a:rPr>
              <a:t>steps</a:t>
            </a:r>
            <a:r>
              <a:rPr lang="pl-PL" sz="3200" dirty="0">
                <a:latin typeface="Tahoma" panose="020B0604030504040204" pitchFamily="34" charset="0"/>
                <a:ea typeface="Tahoma" panose="020B0604030504040204" pitchFamily="34" charset="0"/>
                <a:cs typeface="Tahoma" panose="020B0604030504040204" pitchFamily="34" charset="0"/>
              </a:rPr>
              <a:t> (major </a:t>
            </a:r>
            <a:r>
              <a:rPr lang="pl-PL" sz="3200" dirty="0" err="1">
                <a:latin typeface="Tahoma" panose="020B0604030504040204" pitchFamily="34" charset="0"/>
                <a:ea typeface="Tahoma" panose="020B0604030504040204" pitchFamily="34" charset="0"/>
                <a:cs typeface="Tahoma" panose="020B0604030504040204" pitchFamily="34" charset="0"/>
              </a:rPr>
              <a:t>steps</a:t>
            </a:r>
            <a:r>
              <a:rPr lang="pl-PL" sz="3200" dirty="0">
                <a:latin typeface="Tahoma" panose="020B0604030504040204" pitchFamily="34" charset="0"/>
                <a:ea typeface="Tahoma" panose="020B0604030504040204" pitchFamily="34" charset="0"/>
                <a:cs typeface="Tahoma" panose="020B0604030504040204" pitchFamily="34" charset="0"/>
              </a:rPr>
              <a:t>) </a:t>
            </a:r>
          </a:p>
        </p:txBody>
      </p:sp>
      <p:sp>
        <p:nvSpPr>
          <p:cNvPr id="3" name="Content Placeholder 2">
            <a:extLst>
              <a:ext uri="{FF2B5EF4-FFF2-40B4-BE49-F238E27FC236}">
                <a16:creationId xmlns:a16="http://schemas.microsoft.com/office/drawing/2014/main" id="{9F801941-0B9B-A393-FBFE-46E6D0322482}"/>
              </a:ext>
            </a:extLst>
          </p:cNvPr>
          <p:cNvSpPr>
            <a:spLocks noGrp="1"/>
          </p:cNvSpPr>
          <p:nvPr>
            <p:ph idx="1"/>
          </p:nvPr>
        </p:nvSpPr>
        <p:spPr>
          <a:xfrm>
            <a:off x="370840" y="1343818"/>
            <a:ext cx="11450320" cy="4894422"/>
          </a:xfrm>
        </p:spPr>
        <p:txBody>
          <a:bodyPr>
            <a:normAutofit fontScale="85000" lnSpcReduction="20000"/>
          </a:bodyPr>
          <a:lstStyle/>
          <a:p>
            <a:pPr>
              <a:lnSpc>
                <a:spcPct val="120000"/>
              </a:lnSpc>
            </a:pPr>
            <a:r>
              <a:rPr lang="pl-PL" dirty="0" err="1">
                <a:latin typeface="Tahoma" panose="020B0604030504040204" pitchFamily="34" charset="0"/>
                <a:ea typeface="Tahoma" panose="020B0604030504040204" pitchFamily="34" charset="0"/>
                <a:cs typeface="Tahoma" panose="020B0604030504040204" pitchFamily="34" charset="0"/>
              </a:rPr>
              <a:t>Preparing</a:t>
            </a:r>
            <a:r>
              <a:rPr lang="pl-PL" dirty="0">
                <a:latin typeface="Tahoma" panose="020B0604030504040204" pitchFamily="34" charset="0"/>
                <a:ea typeface="Tahoma" panose="020B0604030504040204" pitchFamily="34" charset="0"/>
                <a:cs typeface="Tahoma" panose="020B0604030504040204" pitchFamily="34" charset="0"/>
              </a:rPr>
              <a:t> data </a:t>
            </a:r>
          </a:p>
          <a:p>
            <a:pPr>
              <a:lnSpc>
                <a:spcPct val="120000"/>
              </a:lnSpc>
            </a:pPr>
            <a:r>
              <a:rPr lang="pl-PL" dirty="0" err="1">
                <a:latin typeface="Tahoma" panose="020B0604030504040204" pitchFamily="34" charset="0"/>
                <a:ea typeface="Tahoma" panose="020B0604030504040204" pitchFamily="34" charset="0"/>
                <a:cs typeface="Tahoma" panose="020B0604030504040204" pitchFamily="34" charset="0"/>
              </a:rPr>
              <a:t>Merging</a:t>
            </a:r>
            <a:r>
              <a:rPr lang="pl-PL" dirty="0">
                <a:latin typeface="Tahoma" panose="020B0604030504040204" pitchFamily="34" charset="0"/>
                <a:ea typeface="Tahoma" panose="020B0604030504040204" pitchFamily="34" charset="0"/>
                <a:cs typeface="Tahoma" panose="020B0604030504040204" pitchFamily="34" charset="0"/>
              </a:rPr>
              <a:t>/</a:t>
            </a:r>
            <a:r>
              <a:rPr lang="pl-PL" dirty="0" err="1">
                <a:latin typeface="Tahoma" panose="020B0604030504040204" pitchFamily="34" charset="0"/>
                <a:ea typeface="Tahoma" panose="020B0604030504040204" pitchFamily="34" charset="0"/>
                <a:cs typeface="Tahoma" panose="020B0604030504040204" pitchFamily="34" charset="0"/>
              </a:rPr>
              <a:t>integrating</a:t>
            </a:r>
            <a:r>
              <a:rPr lang="pl-PL" dirty="0">
                <a:latin typeface="Tahoma" panose="020B0604030504040204" pitchFamily="34" charset="0"/>
                <a:ea typeface="Tahoma" panose="020B0604030504040204" pitchFamily="34" charset="0"/>
                <a:cs typeface="Tahoma" panose="020B0604030504040204" pitchFamily="34" charset="0"/>
              </a:rPr>
              <a:t> data </a:t>
            </a:r>
          </a:p>
          <a:p>
            <a:pPr>
              <a:lnSpc>
                <a:spcPct val="120000"/>
              </a:lnSpc>
            </a:pPr>
            <a:r>
              <a:rPr lang="pl-PL" dirty="0" err="1">
                <a:latin typeface="Tahoma" panose="020B0604030504040204" pitchFamily="34" charset="0"/>
                <a:ea typeface="Tahoma" panose="020B0604030504040204" pitchFamily="34" charset="0"/>
                <a:cs typeface="Tahoma" panose="020B0604030504040204" pitchFamily="34" charset="0"/>
              </a:rPr>
              <a:t>Quality</a:t>
            </a:r>
            <a:r>
              <a:rPr lang="pl-PL" dirty="0">
                <a:latin typeface="Tahoma" panose="020B0604030504040204" pitchFamily="34" charset="0"/>
                <a:ea typeface="Tahoma" panose="020B0604030504040204" pitchFamily="34" charset="0"/>
                <a:cs typeface="Tahoma" panose="020B0604030504040204" pitchFamily="34" charset="0"/>
              </a:rPr>
              <a:t> </a:t>
            </a:r>
            <a:r>
              <a:rPr lang="pl-PL" dirty="0" err="1">
                <a:latin typeface="Tahoma" panose="020B0604030504040204" pitchFamily="34" charset="0"/>
                <a:ea typeface="Tahoma" panose="020B0604030504040204" pitchFamily="34" charset="0"/>
                <a:cs typeface="Tahoma" panose="020B0604030504040204" pitchFamily="34" charset="0"/>
              </a:rPr>
              <a:t>control</a:t>
            </a:r>
            <a:r>
              <a:rPr lang="pl-PL" dirty="0">
                <a:latin typeface="Tahoma" panose="020B0604030504040204" pitchFamily="34" charset="0"/>
                <a:ea typeface="Tahoma" panose="020B0604030504040204" pitchFamily="34" charset="0"/>
                <a:cs typeface="Tahoma" panose="020B0604030504040204" pitchFamily="34" charset="0"/>
              </a:rPr>
              <a:t> </a:t>
            </a:r>
          </a:p>
          <a:p>
            <a:pPr>
              <a:lnSpc>
                <a:spcPct val="120000"/>
              </a:lnSpc>
            </a:pPr>
            <a:r>
              <a:rPr lang="pl-PL" dirty="0" err="1">
                <a:latin typeface="Tahoma" panose="020B0604030504040204" pitchFamily="34" charset="0"/>
                <a:ea typeface="Tahoma" panose="020B0604030504040204" pitchFamily="34" charset="0"/>
                <a:cs typeface="Tahoma" panose="020B0604030504040204" pitchFamily="34" charset="0"/>
              </a:rPr>
              <a:t>Normalizing</a:t>
            </a:r>
            <a:r>
              <a:rPr lang="pl-PL" dirty="0">
                <a:latin typeface="Tahoma" panose="020B0604030504040204" pitchFamily="34" charset="0"/>
                <a:ea typeface="Tahoma" panose="020B0604030504040204" pitchFamily="34" charset="0"/>
                <a:cs typeface="Tahoma" panose="020B0604030504040204" pitchFamily="34" charset="0"/>
              </a:rPr>
              <a:t> data </a:t>
            </a:r>
          </a:p>
          <a:p>
            <a:pPr>
              <a:lnSpc>
                <a:spcPct val="120000"/>
              </a:lnSpc>
            </a:pPr>
            <a:r>
              <a:rPr lang="pl-PL" dirty="0">
                <a:latin typeface="Tahoma" panose="020B0604030504040204" pitchFamily="34" charset="0"/>
                <a:ea typeface="Tahoma" panose="020B0604030504040204" pitchFamily="34" charset="0"/>
                <a:cs typeface="Tahoma" panose="020B0604030504040204" pitchFamily="34" charset="0"/>
              </a:rPr>
              <a:t>PCA</a:t>
            </a:r>
          </a:p>
          <a:p>
            <a:pPr>
              <a:lnSpc>
                <a:spcPct val="120000"/>
              </a:lnSpc>
            </a:pPr>
            <a:r>
              <a:rPr lang="pl-PL" dirty="0">
                <a:latin typeface="Tahoma" panose="020B0604030504040204" pitchFamily="34" charset="0"/>
                <a:ea typeface="Tahoma" panose="020B0604030504040204" pitchFamily="34" charset="0"/>
                <a:cs typeface="Tahoma" panose="020B0604030504040204" pitchFamily="34" charset="0"/>
              </a:rPr>
              <a:t>Clustering</a:t>
            </a:r>
          </a:p>
          <a:p>
            <a:pPr>
              <a:lnSpc>
                <a:spcPct val="120000"/>
              </a:lnSpc>
            </a:pPr>
            <a:r>
              <a:rPr lang="pl-PL" dirty="0" err="1">
                <a:latin typeface="Tahoma" panose="020B0604030504040204" pitchFamily="34" charset="0"/>
                <a:ea typeface="Tahoma" panose="020B0604030504040204" pitchFamily="34" charset="0"/>
                <a:cs typeface="Tahoma" panose="020B0604030504040204" pitchFamily="34" charset="0"/>
              </a:rPr>
              <a:t>Reclustering</a:t>
            </a:r>
            <a:r>
              <a:rPr lang="pl-PL" dirty="0">
                <a:latin typeface="Tahoma" panose="020B0604030504040204" pitchFamily="34" charset="0"/>
                <a:ea typeface="Tahoma" panose="020B0604030504040204" pitchFamily="34" charset="0"/>
                <a:cs typeface="Tahoma" panose="020B0604030504040204" pitchFamily="34" charset="0"/>
              </a:rPr>
              <a:t> </a:t>
            </a:r>
          </a:p>
          <a:p>
            <a:pPr>
              <a:lnSpc>
                <a:spcPct val="120000"/>
              </a:lnSpc>
            </a:pPr>
            <a:r>
              <a:rPr lang="pl-PL" dirty="0" err="1">
                <a:latin typeface="Tahoma" panose="020B0604030504040204" pitchFamily="34" charset="0"/>
                <a:ea typeface="Tahoma" panose="020B0604030504040204" pitchFamily="34" charset="0"/>
                <a:cs typeface="Tahoma" panose="020B0604030504040204" pitchFamily="34" charset="0"/>
              </a:rPr>
              <a:t>Finding</a:t>
            </a:r>
            <a:r>
              <a:rPr lang="pl-PL" dirty="0">
                <a:latin typeface="Tahoma" panose="020B0604030504040204" pitchFamily="34" charset="0"/>
                <a:ea typeface="Tahoma" panose="020B0604030504040204" pitchFamily="34" charset="0"/>
                <a:cs typeface="Tahoma" panose="020B0604030504040204" pitchFamily="34" charset="0"/>
              </a:rPr>
              <a:t> marker </a:t>
            </a:r>
            <a:r>
              <a:rPr lang="pl-PL" dirty="0" err="1">
                <a:latin typeface="Tahoma" panose="020B0604030504040204" pitchFamily="34" charset="0"/>
                <a:ea typeface="Tahoma" panose="020B0604030504040204" pitchFamily="34" charset="0"/>
                <a:cs typeface="Tahoma" panose="020B0604030504040204" pitchFamily="34" charset="0"/>
              </a:rPr>
              <a:t>genes</a:t>
            </a:r>
            <a:r>
              <a:rPr lang="pl-PL" dirty="0">
                <a:latin typeface="Tahoma" panose="020B0604030504040204" pitchFamily="34" charset="0"/>
                <a:ea typeface="Tahoma" panose="020B0604030504040204" pitchFamily="34" charset="0"/>
                <a:cs typeface="Tahoma" panose="020B0604030504040204" pitchFamily="34" charset="0"/>
              </a:rPr>
              <a:t> </a:t>
            </a:r>
          </a:p>
          <a:p>
            <a:pPr>
              <a:lnSpc>
                <a:spcPct val="120000"/>
              </a:lnSpc>
            </a:pPr>
            <a:r>
              <a:rPr lang="pl-PL" dirty="0" err="1">
                <a:latin typeface="Tahoma" panose="020B0604030504040204" pitchFamily="34" charset="0"/>
                <a:ea typeface="Tahoma" panose="020B0604030504040204" pitchFamily="34" charset="0"/>
                <a:cs typeface="Tahoma" panose="020B0604030504040204" pitchFamily="34" charset="0"/>
              </a:rPr>
              <a:t>Pathway</a:t>
            </a:r>
            <a:r>
              <a:rPr lang="pl-PL" dirty="0">
                <a:latin typeface="Tahoma" panose="020B0604030504040204" pitchFamily="34" charset="0"/>
                <a:ea typeface="Tahoma" panose="020B0604030504040204" pitchFamily="34" charset="0"/>
                <a:cs typeface="Tahoma" panose="020B0604030504040204" pitchFamily="34" charset="0"/>
              </a:rPr>
              <a:t> </a:t>
            </a:r>
            <a:r>
              <a:rPr lang="pl-PL" dirty="0" err="1">
                <a:latin typeface="Tahoma" panose="020B0604030504040204" pitchFamily="34" charset="0"/>
                <a:ea typeface="Tahoma" panose="020B0604030504040204" pitchFamily="34" charset="0"/>
                <a:cs typeface="Tahoma" panose="020B0604030504040204" pitchFamily="34" charset="0"/>
              </a:rPr>
              <a:t>enrichement</a:t>
            </a:r>
            <a:r>
              <a:rPr lang="pl-PL" dirty="0">
                <a:latin typeface="Tahoma" panose="020B0604030504040204" pitchFamily="34" charset="0"/>
                <a:ea typeface="Tahoma" panose="020B0604030504040204" pitchFamily="34" charset="0"/>
                <a:cs typeface="Tahoma" panose="020B0604030504040204" pitchFamily="34" charset="0"/>
              </a:rPr>
              <a:t> </a:t>
            </a:r>
            <a:r>
              <a:rPr lang="pl-PL" dirty="0" err="1">
                <a:latin typeface="Tahoma" panose="020B0604030504040204" pitchFamily="34" charset="0"/>
                <a:ea typeface="Tahoma" panose="020B0604030504040204" pitchFamily="34" charset="0"/>
                <a:cs typeface="Tahoma" panose="020B0604030504040204" pitchFamily="34" charset="0"/>
              </a:rPr>
              <a:t>analysis</a:t>
            </a:r>
            <a:r>
              <a:rPr lang="pl-PL" dirty="0">
                <a:latin typeface="Tahoma" panose="020B0604030504040204" pitchFamily="34" charset="0"/>
                <a:ea typeface="Tahoma" panose="020B0604030504040204" pitchFamily="34" charset="0"/>
                <a:cs typeface="Tahoma" panose="020B0604030504040204" pitchFamily="34" charset="0"/>
              </a:rPr>
              <a:t> (GO and KEGG)</a:t>
            </a:r>
          </a:p>
          <a:p>
            <a:pPr>
              <a:lnSpc>
                <a:spcPct val="120000"/>
              </a:lnSpc>
            </a:pPr>
            <a:r>
              <a:rPr lang="pl-PL" dirty="0" err="1">
                <a:latin typeface="Tahoma" panose="020B0604030504040204" pitchFamily="34" charset="0"/>
                <a:ea typeface="Tahoma" panose="020B0604030504040204" pitchFamily="34" charset="0"/>
                <a:cs typeface="Tahoma" panose="020B0604030504040204" pitchFamily="34" charset="0"/>
              </a:rPr>
              <a:t>Grouping</a:t>
            </a:r>
            <a:r>
              <a:rPr lang="pl-PL" dirty="0">
                <a:latin typeface="Tahoma" panose="020B0604030504040204" pitchFamily="34" charset="0"/>
                <a:ea typeface="Tahoma" panose="020B0604030504040204" pitchFamily="34" charset="0"/>
                <a:cs typeface="Tahoma" panose="020B0604030504040204" pitchFamily="34" charset="0"/>
              </a:rPr>
              <a:t> </a:t>
            </a:r>
            <a:r>
              <a:rPr lang="pl-PL" dirty="0" err="1">
                <a:latin typeface="Tahoma" panose="020B0604030504040204" pitchFamily="34" charset="0"/>
                <a:ea typeface="Tahoma" panose="020B0604030504040204" pitchFamily="34" charset="0"/>
                <a:cs typeface="Tahoma" panose="020B0604030504040204" pitchFamily="34" charset="0"/>
              </a:rPr>
              <a:t>clusters</a:t>
            </a:r>
            <a:r>
              <a:rPr lang="pl-PL" dirty="0">
                <a:latin typeface="Tahoma" panose="020B0604030504040204" pitchFamily="34" charset="0"/>
                <a:ea typeface="Tahoma" panose="020B0604030504040204" pitchFamily="34" charset="0"/>
                <a:cs typeface="Tahoma" panose="020B0604030504040204" pitchFamily="34" charset="0"/>
              </a:rPr>
              <a:t> by </a:t>
            </a:r>
            <a:r>
              <a:rPr lang="pl-PL" dirty="0" err="1">
                <a:latin typeface="Tahoma" panose="020B0604030504040204" pitchFamily="34" charset="0"/>
                <a:ea typeface="Tahoma" panose="020B0604030504040204" pitchFamily="34" charset="0"/>
                <a:cs typeface="Tahoma" panose="020B0604030504040204" pitchFamily="34" charset="0"/>
              </a:rPr>
              <a:t>condition</a:t>
            </a:r>
            <a:r>
              <a:rPr lang="pl-PL" dirty="0">
                <a:latin typeface="Tahoma" panose="020B0604030504040204" pitchFamily="34" charset="0"/>
                <a:ea typeface="Tahoma" panose="020B0604030504040204" pitchFamily="34" charset="0"/>
                <a:cs typeface="Tahoma" panose="020B0604030504040204" pitchFamily="34" charset="0"/>
              </a:rPr>
              <a:t>  </a:t>
            </a:r>
          </a:p>
          <a:p>
            <a:endParaRPr lang="pl-PL" dirty="0">
              <a:latin typeface="Tahoma" panose="020B0604030504040204" pitchFamily="34" charset="0"/>
              <a:ea typeface="Tahoma" panose="020B0604030504040204" pitchFamily="34" charset="0"/>
              <a:cs typeface="Tahoma" panose="020B0604030504040204" pitchFamily="34" charset="0"/>
            </a:endParaRPr>
          </a:p>
        </p:txBody>
      </p:sp>
      <p:sp>
        <p:nvSpPr>
          <p:cNvPr id="4" name="Right Brace 3">
            <a:extLst>
              <a:ext uri="{FF2B5EF4-FFF2-40B4-BE49-F238E27FC236}">
                <a16:creationId xmlns:a16="http://schemas.microsoft.com/office/drawing/2014/main" id="{2A9FD382-5C3D-25B0-1461-440B4EDD47B8}"/>
              </a:ext>
            </a:extLst>
          </p:cNvPr>
          <p:cNvSpPr/>
          <p:nvPr/>
        </p:nvSpPr>
        <p:spPr>
          <a:xfrm>
            <a:off x="7197328" y="1343818"/>
            <a:ext cx="1463040" cy="4894422"/>
          </a:xfrm>
          <a:prstGeom prst="rightBrace">
            <a:avLst>
              <a:gd name="adj1" fmla="val 8333"/>
              <a:gd name="adj2" fmla="val 508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descr="Installation Instructions for Seurat • Seurat">
            <a:extLst>
              <a:ext uri="{FF2B5EF4-FFF2-40B4-BE49-F238E27FC236}">
                <a16:creationId xmlns:a16="http://schemas.microsoft.com/office/drawing/2014/main" id="{B253A22E-4395-FECB-6DC5-917D3033F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462" y="3264569"/>
            <a:ext cx="1053652" cy="1052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nancial Data Manipulation in dplyr for Quant Traders - Robot Wealth">
            <a:extLst>
              <a:ext uri="{FF2B5EF4-FFF2-40B4-BE49-F238E27FC236}">
                <a16:creationId xmlns:a16="http://schemas.microsoft.com/office/drawing/2014/main" id="{16BCFA97-F0F8-A22B-C87F-6EB1BCA99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3856" y="3264569"/>
            <a:ext cx="917396" cy="10633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Tools to Make Developing R Packages Easier • devtools">
            <a:extLst>
              <a:ext uri="{FF2B5EF4-FFF2-40B4-BE49-F238E27FC236}">
                <a16:creationId xmlns:a16="http://schemas.microsoft.com/office/drawing/2014/main" id="{CA36BB9D-7576-FC69-A27A-A2EEB66DAB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5958" y="5019819"/>
            <a:ext cx="917396" cy="10825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ggplot2 - Wikipedia">
            <a:extLst>
              <a:ext uri="{FF2B5EF4-FFF2-40B4-BE49-F238E27FC236}">
                <a16:creationId xmlns:a16="http://schemas.microsoft.com/office/drawing/2014/main" id="{A8C4F824-AD0A-8240-5CB4-20B89396D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0306" y="3264569"/>
            <a:ext cx="920841" cy="10633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nrichr | CDRL">
            <a:extLst>
              <a:ext uri="{FF2B5EF4-FFF2-40B4-BE49-F238E27FC236}">
                <a16:creationId xmlns:a16="http://schemas.microsoft.com/office/drawing/2014/main" id="{7182C325-89F4-2053-16B2-24DD0C690D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9298" y="4923350"/>
            <a:ext cx="1942016" cy="121376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Brace 9">
            <a:extLst>
              <a:ext uri="{FF2B5EF4-FFF2-40B4-BE49-F238E27FC236}">
                <a16:creationId xmlns:a16="http://schemas.microsoft.com/office/drawing/2014/main" id="{FE9B7097-2374-B4E3-204A-831D5F963E65}"/>
              </a:ext>
            </a:extLst>
          </p:cNvPr>
          <p:cNvSpPr/>
          <p:nvPr/>
        </p:nvSpPr>
        <p:spPr>
          <a:xfrm>
            <a:off x="7009644" y="5353026"/>
            <a:ext cx="1625600" cy="4161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descr="A map of different colors&#10;&#10;Description automatically generated">
            <a:extLst>
              <a:ext uri="{FF2B5EF4-FFF2-40B4-BE49-F238E27FC236}">
                <a16:creationId xmlns:a16="http://schemas.microsoft.com/office/drawing/2014/main" id="{B6715AE0-84BB-4F1C-3C03-CA843091DF48}"/>
              </a:ext>
            </a:extLst>
          </p:cNvPr>
          <p:cNvPicPr>
            <a:picLocks noChangeAspect="1"/>
          </p:cNvPicPr>
          <p:nvPr/>
        </p:nvPicPr>
        <p:blipFill>
          <a:blip r:embed="rId8"/>
          <a:stretch>
            <a:fillRect/>
          </a:stretch>
        </p:blipFill>
        <p:spPr>
          <a:xfrm>
            <a:off x="4994673" y="1285846"/>
            <a:ext cx="1552930" cy="1325821"/>
          </a:xfrm>
          <a:prstGeom prst="rect">
            <a:avLst/>
          </a:prstGeom>
        </p:spPr>
      </p:pic>
      <p:pic>
        <p:nvPicPr>
          <p:cNvPr id="13" name="Picture 12" descr="A group of graphs showing different values&#10;&#10;Description automatically generated with medium confidence">
            <a:extLst>
              <a:ext uri="{FF2B5EF4-FFF2-40B4-BE49-F238E27FC236}">
                <a16:creationId xmlns:a16="http://schemas.microsoft.com/office/drawing/2014/main" id="{B2270AF6-A289-6BAC-8805-D5A6F4C69A2F}"/>
              </a:ext>
            </a:extLst>
          </p:cNvPr>
          <p:cNvPicPr>
            <a:picLocks noChangeAspect="1"/>
          </p:cNvPicPr>
          <p:nvPr/>
        </p:nvPicPr>
        <p:blipFill>
          <a:blip r:embed="rId9"/>
          <a:stretch>
            <a:fillRect/>
          </a:stretch>
        </p:blipFill>
        <p:spPr>
          <a:xfrm>
            <a:off x="4955499" y="2702017"/>
            <a:ext cx="1863965" cy="1177241"/>
          </a:xfrm>
          <a:prstGeom prst="rect">
            <a:avLst/>
          </a:prstGeom>
        </p:spPr>
      </p:pic>
      <p:pic>
        <p:nvPicPr>
          <p:cNvPr id="16" name="Picture 15" descr="A graph with blue bars&#10;&#10;Description automatically generated">
            <a:extLst>
              <a:ext uri="{FF2B5EF4-FFF2-40B4-BE49-F238E27FC236}">
                <a16:creationId xmlns:a16="http://schemas.microsoft.com/office/drawing/2014/main" id="{9196CDE1-31E5-4993-5A7E-1C01704870D0}"/>
              </a:ext>
            </a:extLst>
          </p:cNvPr>
          <p:cNvPicPr>
            <a:picLocks noChangeAspect="1"/>
          </p:cNvPicPr>
          <p:nvPr/>
        </p:nvPicPr>
        <p:blipFill>
          <a:blip r:embed="rId10"/>
          <a:stretch>
            <a:fillRect/>
          </a:stretch>
        </p:blipFill>
        <p:spPr>
          <a:xfrm>
            <a:off x="4886816" y="3952443"/>
            <a:ext cx="1660787" cy="1285014"/>
          </a:xfrm>
          <a:prstGeom prst="rect">
            <a:avLst/>
          </a:prstGeom>
        </p:spPr>
      </p:pic>
      <p:cxnSp>
        <p:nvCxnSpPr>
          <p:cNvPr id="21" name="Straight Arrow Connector 20">
            <a:extLst>
              <a:ext uri="{FF2B5EF4-FFF2-40B4-BE49-F238E27FC236}">
                <a16:creationId xmlns:a16="http://schemas.microsoft.com/office/drawing/2014/main" id="{5E0EA1DD-5415-6EA3-7300-6B575E80A313}"/>
              </a:ext>
            </a:extLst>
          </p:cNvPr>
          <p:cNvCxnSpPr>
            <a:cxnSpLocks/>
          </p:cNvCxnSpPr>
          <p:nvPr/>
        </p:nvCxnSpPr>
        <p:spPr>
          <a:xfrm flipV="1">
            <a:off x="2083782" y="2275840"/>
            <a:ext cx="2650778" cy="16766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D73C78-CD5E-677A-0143-C0F85D895B53}"/>
              </a:ext>
            </a:extLst>
          </p:cNvPr>
          <p:cNvCxnSpPr>
            <a:cxnSpLocks/>
          </p:cNvCxnSpPr>
          <p:nvPr/>
        </p:nvCxnSpPr>
        <p:spPr>
          <a:xfrm flipV="1">
            <a:off x="3579149" y="3429000"/>
            <a:ext cx="1307667" cy="145546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4BD224-5E09-235C-2495-007055497704}"/>
              </a:ext>
            </a:extLst>
          </p:cNvPr>
          <p:cNvCxnSpPr/>
          <p:nvPr/>
        </p:nvCxnSpPr>
        <p:spPr>
          <a:xfrm flipV="1">
            <a:off x="4183445" y="4884465"/>
            <a:ext cx="612663" cy="3529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41B64DA-A767-6E46-8F05-75485386E8E2}"/>
              </a:ext>
            </a:extLst>
          </p:cNvPr>
          <p:cNvSpPr txBox="1"/>
          <p:nvPr/>
        </p:nvSpPr>
        <p:spPr>
          <a:xfrm>
            <a:off x="159385" y="42464"/>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Methods </a:t>
            </a:r>
            <a:r>
              <a:rPr lang="en-US" dirty="0">
                <a:solidFill>
                  <a:schemeClr val="bg1">
                    <a:lumMod val="65000"/>
                  </a:schemeClr>
                </a:solidFill>
              </a:rPr>
              <a:t> </a:t>
            </a:r>
          </a:p>
        </p:txBody>
      </p:sp>
    </p:spTree>
    <p:extLst>
      <p:ext uri="{BB962C8B-B14F-4D97-AF65-F5344CB8AC3E}">
        <p14:creationId xmlns:p14="http://schemas.microsoft.com/office/powerpoint/2010/main" val="21318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181B6-D838-ECC6-1C20-3EB898180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08E3A-D089-5501-3B86-0E491884B44B}"/>
              </a:ext>
            </a:extLst>
          </p:cNvPr>
          <p:cNvSpPr>
            <a:spLocks noGrp="1"/>
          </p:cNvSpPr>
          <p:nvPr>
            <p:ph type="title"/>
          </p:nvPr>
        </p:nvSpPr>
        <p:spPr/>
        <p:txBody>
          <a:bodyPr/>
          <a:lstStyle/>
          <a:p>
            <a:r>
              <a:rPr lang="pl-PL" dirty="0" err="1">
                <a:latin typeface="Tahoma" panose="020B0604030504040204" pitchFamily="34" charset="0"/>
                <a:ea typeface="Tahoma" panose="020B0604030504040204" pitchFamily="34" charset="0"/>
                <a:cs typeface="Tahoma" panose="020B0604030504040204" pitchFamily="34" charset="0"/>
              </a:rPr>
              <a:t>Datasets</a:t>
            </a:r>
            <a:endParaRPr lang="pl-PL"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8500CB45-3AA6-F0A1-6A54-392F85CE5C72}"/>
              </a:ext>
            </a:extLst>
          </p:cNvPr>
          <p:cNvSpPr>
            <a:spLocks noGrp="1"/>
          </p:cNvSpPr>
          <p:nvPr>
            <p:ph idx="1"/>
          </p:nvPr>
        </p:nvSpPr>
        <p:spPr>
          <a:xfrm>
            <a:off x="5472332" y="2841674"/>
            <a:ext cx="9004496" cy="3225312"/>
          </a:xfrm>
        </p:spPr>
        <p:txBody>
          <a:bodyPr/>
          <a:lstStyle/>
          <a:p>
            <a:pPr marL="0" indent="0">
              <a:buNone/>
            </a:pPr>
            <a:r>
              <a:rPr lang="pl-PL" dirty="0"/>
              <a:t> </a:t>
            </a:r>
          </a:p>
          <a:p>
            <a:endParaRPr lang="pl-PL" dirty="0"/>
          </a:p>
        </p:txBody>
      </p:sp>
      <p:pic>
        <p:nvPicPr>
          <p:cNvPr id="8" name="Picture 7" descr="A comparison of animals with symbols&#10;&#10;Description automatically generated with medium confidence">
            <a:extLst>
              <a:ext uri="{FF2B5EF4-FFF2-40B4-BE49-F238E27FC236}">
                <a16:creationId xmlns:a16="http://schemas.microsoft.com/office/drawing/2014/main" id="{53DD008C-C4FA-C0F8-5204-8A04E85F50F6}"/>
              </a:ext>
            </a:extLst>
          </p:cNvPr>
          <p:cNvPicPr>
            <a:picLocks noChangeAspect="1"/>
          </p:cNvPicPr>
          <p:nvPr/>
        </p:nvPicPr>
        <p:blipFill>
          <a:blip r:embed="rId3"/>
          <a:stretch>
            <a:fillRect/>
          </a:stretch>
        </p:blipFill>
        <p:spPr>
          <a:xfrm>
            <a:off x="4309854" y="1160346"/>
            <a:ext cx="3065856" cy="1745631"/>
          </a:xfrm>
          <a:prstGeom prst="rect">
            <a:avLst/>
          </a:prstGeom>
        </p:spPr>
      </p:pic>
      <p:sp>
        <p:nvSpPr>
          <p:cNvPr id="16" name="TextBox 15">
            <a:extLst>
              <a:ext uri="{FF2B5EF4-FFF2-40B4-BE49-F238E27FC236}">
                <a16:creationId xmlns:a16="http://schemas.microsoft.com/office/drawing/2014/main" id="{65178B6C-32EA-8D3A-ABA2-54825EA4CBB5}"/>
              </a:ext>
            </a:extLst>
          </p:cNvPr>
          <p:cNvSpPr txBox="1"/>
          <p:nvPr/>
        </p:nvSpPr>
        <p:spPr>
          <a:xfrm>
            <a:off x="998890" y="3472780"/>
            <a:ext cx="1983545" cy="369332"/>
          </a:xfrm>
          <a:prstGeom prst="rect">
            <a:avLst/>
          </a:prstGeom>
          <a:noFill/>
        </p:spPr>
        <p:txBody>
          <a:bodyPr wrap="square" rtlCol="0">
            <a:spAutoFit/>
          </a:bodyPr>
          <a:lstStyle/>
          <a:p>
            <a:r>
              <a:rPr lang="en-US" dirty="0" err="1"/>
              <a:t>barcodes.tsv</a:t>
            </a:r>
            <a:r>
              <a:rPr lang="en-US" dirty="0"/>
              <a:t> : </a:t>
            </a:r>
          </a:p>
        </p:txBody>
      </p:sp>
      <p:sp>
        <p:nvSpPr>
          <p:cNvPr id="17" name="TextBox 16">
            <a:extLst>
              <a:ext uri="{FF2B5EF4-FFF2-40B4-BE49-F238E27FC236}">
                <a16:creationId xmlns:a16="http://schemas.microsoft.com/office/drawing/2014/main" id="{88DE8CCB-17E1-E2C7-B732-FF37D43C806D}"/>
              </a:ext>
            </a:extLst>
          </p:cNvPr>
          <p:cNvSpPr txBox="1"/>
          <p:nvPr/>
        </p:nvSpPr>
        <p:spPr>
          <a:xfrm>
            <a:off x="4309854" y="3472780"/>
            <a:ext cx="1917895" cy="369332"/>
          </a:xfrm>
          <a:prstGeom prst="rect">
            <a:avLst/>
          </a:prstGeom>
          <a:noFill/>
        </p:spPr>
        <p:txBody>
          <a:bodyPr wrap="square" rtlCol="0">
            <a:spAutoFit/>
          </a:bodyPr>
          <a:lstStyle/>
          <a:p>
            <a:r>
              <a:rPr lang="en-US" dirty="0" err="1"/>
              <a:t>features.tsv</a:t>
            </a:r>
            <a:r>
              <a:rPr lang="en-US" dirty="0"/>
              <a:t>:</a:t>
            </a:r>
          </a:p>
        </p:txBody>
      </p:sp>
      <p:sp>
        <p:nvSpPr>
          <p:cNvPr id="18" name="TextBox 17">
            <a:extLst>
              <a:ext uri="{FF2B5EF4-FFF2-40B4-BE49-F238E27FC236}">
                <a16:creationId xmlns:a16="http://schemas.microsoft.com/office/drawing/2014/main" id="{635CD15D-E7AE-4971-7116-164418F959F6}"/>
              </a:ext>
            </a:extLst>
          </p:cNvPr>
          <p:cNvSpPr txBox="1"/>
          <p:nvPr/>
        </p:nvSpPr>
        <p:spPr>
          <a:xfrm>
            <a:off x="8710162" y="3472780"/>
            <a:ext cx="1491175" cy="369332"/>
          </a:xfrm>
          <a:prstGeom prst="rect">
            <a:avLst/>
          </a:prstGeom>
          <a:noFill/>
        </p:spPr>
        <p:txBody>
          <a:bodyPr wrap="square" rtlCol="0">
            <a:spAutoFit/>
          </a:bodyPr>
          <a:lstStyle/>
          <a:p>
            <a:r>
              <a:rPr lang="en-US" dirty="0" err="1"/>
              <a:t>matrix.mtx</a:t>
            </a:r>
            <a:r>
              <a:rPr lang="en-US" dirty="0"/>
              <a:t>: </a:t>
            </a:r>
          </a:p>
        </p:txBody>
      </p:sp>
      <p:cxnSp>
        <p:nvCxnSpPr>
          <p:cNvPr id="26" name="Straight Arrow Connector 25">
            <a:extLst>
              <a:ext uri="{FF2B5EF4-FFF2-40B4-BE49-F238E27FC236}">
                <a16:creationId xmlns:a16="http://schemas.microsoft.com/office/drawing/2014/main" id="{287BAC5D-884A-7504-ABEA-62B77E5124EF}"/>
              </a:ext>
            </a:extLst>
          </p:cNvPr>
          <p:cNvCxnSpPr/>
          <p:nvPr/>
        </p:nvCxnSpPr>
        <p:spPr>
          <a:xfrm flipH="1">
            <a:off x="2250831" y="2518117"/>
            <a:ext cx="1730326" cy="745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4CE62E4-6A84-43AF-2115-DE428929EF3B}"/>
              </a:ext>
            </a:extLst>
          </p:cNvPr>
          <p:cNvCxnSpPr/>
          <p:nvPr/>
        </p:nvCxnSpPr>
        <p:spPr>
          <a:xfrm flipH="1">
            <a:off x="5268801" y="2915320"/>
            <a:ext cx="203531" cy="469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2CF96AB-F247-3002-B3F7-D1A708B0ACC6}"/>
              </a:ext>
            </a:extLst>
          </p:cNvPr>
          <p:cNvCxnSpPr/>
          <p:nvPr/>
        </p:nvCxnSpPr>
        <p:spPr>
          <a:xfrm>
            <a:off x="7188591" y="2662337"/>
            <a:ext cx="1252024" cy="7228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8DB6424D-9F22-65B6-FAB5-8A4307A3BC8E}"/>
              </a:ext>
            </a:extLst>
          </p:cNvPr>
          <p:cNvPicPr>
            <a:picLocks noChangeAspect="1"/>
          </p:cNvPicPr>
          <p:nvPr/>
        </p:nvPicPr>
        <p:blipFill>
          <a:blip r:embed="rId4"/>
          <a:srcRect t="18990" b="5844"/>
          <a:stretch/>
        </p:blipFill>
        <p:spPr>
          <a:xfrm>
            <a:off x="7814603" y="3936768"/>
            <a:ext cx="3658637" cy="1384349"/>
          </a:xfrm>
          <a:prstGeom prst="rect">
            <a:avLst/>
          </a:prstGeom>
        </p:spPr>
      </p:pic>
      <p:pic>
        <p:nvPicPr>
          <p:cNvPr id="40" name="Picture 39" descr="A close up of a dna&#10;&#10;Description automatically generated">
            <a:extLst>
              <a:ext uri="{FF2B5EF4-FFF2-40B4-BE49-F238E27FC236}">
                <a16:creationId xmlns:a16="http://schemas.microsoft.com/office/drawing/2014/main" id="{4081A378-FE9C-C0B2-40BF-5EEA6CB5B8A6}"/>
              </a:ext>
            </a:extLst>
          </p:cNvPr>
          <p:cNvPicPr>
            <a:picLocks noChangeAspect="1"/>
          </p:cNvPicPr>
          <p:nvPr/>
        </p:nvPicPr>
        <p:blipFill>
          <a:blip r:embed="rId5"/>
          <a:stretch>
            <a:fillRect/>
          </a:stretch>
        </p:blipFill>
        <p:spPr>
          <a:xfrm>
            <a:off x="998890" y="3992224"/>
            <a:ext cx="1714500" cy="1308100"/>
          </a:xfrm>
          <a:prstGeom prst="rect">
            <a:avLst/>
          </a:prstGeom>
        </p:spPr>
      </p:pic>
      <p:pic>
        <p:nvPicPr>
          <p:cNvPr id="42" name="Picture 41" descr="A number and text on a white background&#10;&#10;Description automatically generated">
            <a:extLst>
              <a:ext uri="{FF2B5EF4-FFF2-40B4-BE49-F238E27FC236}">
                <a16:creationId xmlns:a16="http://schemas.microsoft.com/office/drawing/2014/main" id="{B2916297-FC6D-7537-072F-20BAC66F85DB}"/>
              </a:ext>
            </a:extLst>
          </p:cNvPr>
          <p:cNvPicPr>
            <a:picLocks noChangeAspect="1"/>
          </p:cNvPicPr>
          <p:nvPr/>
        </p:nvPicPr>
        <p:blipFill>
          <a:blip r:embed="rId6"/>
          <a:stretch>
            <a:fillRect/>
          </a:stretch>
        </p:blipFill>
        <p:spPr>
          <a:xfrm>
            <a:off x="3337110" y="3987593"/>
            <a:ext cx="4038600" cy="1282700"/>
          </a:xfrm>
          <a:prstGeom prst="rect">
            <a:avLst/>
          </a:prstGeom>
        </p:spPr>
      </p:pic>
      <p:sp>
        <p:nvSpPr>
          <p:cNvPr id="4" name="TextBox 3">
            <a:extLst>
              <a:ext uri="{FF2B5EF4-FFF2-40B4-BE49-F238E27FC236}">
                <a16:creationId xmlns:a16="http://schemas.microsoft.com/office/drawing/2014/main" id="{C0CD3901-EBD3-BF87-B1F6-7150CEAE121A}"/>
              </a:ext>
            </a:extLst>
          </p:cNvPr>
          <p:cNvSpPr txBox="1"/>
          <p:nvPr/>
        </p:nvSpPr>
        <p:spPr>
          <a:xfrm>
            <a:off x="200025" y="14446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Methods </a:t>
            </a:r>
            <a:r>
              <a:rPr lang="en-US" dirty="0">
                <a:solidFill>
                  <a:schemeClr val="bg1">
                    <a:lumMod val="65000"/>
                  </a:schemeClr>
                </a:solidFill>
              </a:rPr>
              <a:t> </a:t>
            </a:r>
          </a:p>
        </p:txBody>
      </p:sp>
    </p:spTree>
    <p:extLst>
      <p:ext uri="{BB962C8B-B14F-4D97-AF65-F5344CB8AC3E}">
        <p14:creationId xmlns:p14="http://schemas.microsoft.com/office/powerpoint/2010/main" val="178133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A8A2-341C-4878-10A6-93D5706DBB1C}"/>
              </a:ext>
            </a:extLst>
          </p:cNvPr>
          <p:cNvSpPr>
            <a:spLocks noGrp="1"/>
          </p:cNvSpPr>
          <p:nvPr>
            <p:ph type="title"/>
          </p:nvPr>
        </p:nvSpPr>
        <p:spPr>
          <a:xfrm>
            <a:off x="347077" y="174886"/>
            <a:ext cx="10515600" cy="132556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Preparing data </a:t>
            </a:r>
          </a:p>
        </p:txBody>
      </p:sp>
      <p:pic>
        <p:nvPicPr>
          <p:cNvPr id="5" name="Content Placeholder 4" descr="A close-up of a text&#10;&#10;Description automatically generated">
            <a:extLst>
              <a:ext uri="{FF2B5EF4-FFF2-40B4-BE49-F238E27FC236}">
                <a16:creationId xmlns:a16="http://schemas.microsoft.com/office/drawing/2014/main" id="{21AB3281-3EA5-43B5-5515-0FD2181BDE25}"/>
              </a:ext>
            </a:extLst>
          </p:cNvPr>
          <p:cNvPicPr>
            <a:picLocks noGrp="1" noChangeAspect="1"/>
          </p:cNvPicPr>
          <p:nvPr>
            <p:ph idx="1"/>
          </p:nvPr>
        </p:nvPicPr>
        <p:blipFill>
          <a:blip r:embed="rId3"/>
          <a:stretch>
            <a:fillRect/>
          </a:stretch>
        </p:blipFill>
        <p:spPr>
          <a:xfrm>
            <a:off x="347077" y="1291475"/>
            <a:ext cx="2306476" cy="699248"/>
          </a:xfrm>
        </p:spPr>
      </p:pic>
      <p:pic>
        <p:nvPicPr>
          <p:cNvPr id="11" name="Picture 10">
            <a:extLst>
              <a:ext uri="{FF2B5EF4-FFF2-40B4-BE49-F238E27FC236}">
                <a16:creationId xmlns:a16="http://schemas.microsoft.com/office/drawing/2014/main" id="{4ED539C3-48C1-5FC7-FE70-641A8388DB0B}"/>
              </a:ext>
            </a:extLst>
          </p:cNvPr>
          <p:cNvPicPr>
            <a:picLocks noChangeAspect="1"/>
          </p:cNvPicPr>
          <p:nvPr/>
        </p:nvPicPr>
        <p:blipFill>
          <a:blip r:embed="rId4"/>
          <a:stretch>
            <a:fillRect/>
          </a:stretch>
        </p:blipFill>
        <p:spPr>
          <a:xfrm>
            <a:off x="347078" y="1990723"/>
            <a:ext cx="5748922" cy="681283"/>
          </a:xfrm>
          <a:prstGeom prst="rect">
            <a:avLst/>
          </a:prstGeom>
        </p:spPr>
      </p:pic>
      <p:pic>
        <p:nvPicPr>
          <p:cNvPr id="13" name="Picture 12">
            <a:extLst>
              <a:ext uri="{FF2B5EF4-FFF2-40B4-BE49-F238E27FC236}">
                <a16:creationId xmlns:a16="http://schemas.microsoft.com/office/drawing/2014/main" id="{66C7B751-7F64-8D58-699B-C830CE1AF350}"/>
              </a:ext>
            </a:extLst>
          </p:cNvPr>
          <p:cNvPicPr>
            <a:picLocks noChangeAspect="1"/>
          </p:cNvPicPr>
          <p:nvPr/>
        </p:nvPicPr>
        <p:blipFill>
          <a:blip r:embed="rId5"/>
          <a:stretch>
            <a:fillRect/>
          </a:stretch>
        </p:blipFill>
        <p:spPr>
          <a:xfrm>
            <a:off x="347077" y="2608604"/>
            <a:ext cx="5258077" cy="624935"/>
          </a:xfrm>
          <a:prstGeom prst="rect">
            <a:avLst/>
          </a:prstGeom>
        </p:spPr>
      </p:pic>
      <p:pic>
        <p:nvPicPr>
          <p:cNvPr id="16" name="Picture 15" descr="A table of numbers with text&#10;&#10;Description automatically generated with medium confidence">
            <a:extLst>
              <a:ext uri="{FF2B5EF4-FFF2-40B4-BE49-F238E27FC236}">
                <a16:creationId xmlns:a16="http://schemas.microsoft.com/office/drawing/2014/main" id="{A6357645-845B-74FE-31FA-E4F558322181}"/>
              </a:ext>
            </a:extLst>
          </p:cNvPr>
          <p:cNvPicPr>
            <a:picLocks noChangeAspect="1"/>
          </p:cNvPicPr>
          <p:nvPr/>
        </p:nvPicPr>
        <p:blipFill>
          <a:blip r:embed="rId6"/>
          <a:stretch>
            <a:fillRect/>
          </a:stretch>
        </p:blipFill>
        <p:spPr>
          <a:xfrm>
            <a:off x="6527149" y="963137"/>
            <a:ext cx="5258077" cy="1207597"/>
          </a:xfrm>
          <a:prstGeom prst="rect">
            <a:avLst/>
          </a:prstGeom>
        </p:spPr>
      </p:pic>
      <p:sp>
        <p:nvSpPr>
          <p:cNvPr id="18" name="TextBox 17">
            <a:extLst>
              <a:ext uri="{FF2B5EF4-FFF2-40B4-BE49-F238E27FC236}">
                <a16:creationId xmlns:a16="http://schemas.microsoft.com/office/drawing/2014/main" id="{C691BBDD-0202-4A5D-A0BD-F02D8646C57B}"/>
              </a:ext>
            </a:extLst>
          </p:cNvPr>
          <p:cNvSpPr txBox="1"/>
          <p:nvPr/>
        </p:nvSpPr>
        <p:spPr>
          <a:xfrm>
            <a:off x="9739010" y="2337732"/>
            <a:ext cx="2700923" cy="261610"/>
          </a:xfrm>
          <a:prstGeom prst="rect">
            <a:avLst/>
          </a:prstGeom>
          <a:noFill/>
        </p:spPr>
        <p:txBody>
          <a:bodyPr wrap="square" rtlCol="0">
            <a:spAutoFit/>
          </a:bodyPr>
          <a:lstStyle/>
          <a:p>
            <a:r>
              <a:rPr lang="en-US" sz="1100" dirty="0" err="1"/>
              <a:t>combined_seurat</a:t>
            </a:r>
            <a:r>
              <a:rPr lang="en-US" sz="1100" dirty="0"/>
              <a:t>: [31053 x 2623]</a:t>
            </a:r>
          </a:p>
        </p:txBody>
      </p:sp>
      <p:sp>
        <p:nvSpPr>
          <p:cNvPr id="3" name="TextBox 2">
            <a:extLst>
              <a:ext uri="{FF2B5EF4-FFF2-40B4-BE49-F238E27FC236}">
                <a16:creationId xmlns:a16="http://schemas.microsoft.com/office/drawing/2014/main" id="{FD7EB6B7-2226-8638-EDAA-5B97BD388812}"/>
              </a:ext>
            </a:extLst>
          </p:cNvPr>
          <p:cNvSpPr txBox="1"/>
          <p:nvPr/>
        </p:nvSpPr>
        <p:spPr>
          <a:xfrm>
            <a:off x="200025" y="14446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sp>
        <p:nvSpPr>
          <p:cNvPr id="4" name="Title 1">
            <a:extLst>
              <a:ext uri="{FF2B5EF4-FFF2-40B4-BE49-F238E27FC236}">
                <a16:creationId xmlns:a16="http://schemas.microsoft.com/office/drawing/2014/main" id="{9E011A47-5FF1-1DBB-1F24-19D86CD0AECC}"/>
              </a:ext>
            </a:extLst>
          </p:cNvPr>
          <p:cNvSpPr txBox="1">
            <a:spLocks/>
          </p:cNvSpPr>
          <p:nvPr/>
        </p:nvSpPr>
        <p:spPr>
          <a:xfrm>
            <a:off x="321329" y="3340434"/>
            <a:ext cx="10515600" cy="952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ahoma" panose="020B0604030504040204" pitchFamily="34" charset="0"/>
                <a:ea typeface="Tahoma" panose="020B0604030504040204" pitchFamily="34" charset="0"/>
                <a:cs typeface="Tahoma" panose="020B0604030504040204" pitchFamily="34" charset="0"/>
              </a:rPr>
              <a:t>Quality control </a:t>
            </a:r>
          </a:p>
        </p:txBody>
      </p:sp>
      <p:pic>
        <p:nvPicPr>
          <p:cNvPr id="6" name="Picture 5" descr="A screenshot of a computer code&#10;&#10;Description automatically generated">
            <a:extLst>
              <a:ext uri="{FF2B5EF4-FFF2-40B4-BE49-F238E27FC236}">
                <a16:creationId xmlns:a16="http://schemas.microsoft.com/office/drawing/2014/main" id="{5DF6D034-A2AF-A106-ABF4-A8F2D6992F6C}"/>
              </a:ext>
            </a:extLst>
          </p:cNvPr>
          <p:cNvPicPr>
            <a:picLocks noChangeAspect="1"/>
          </p:cNvPicPr>
          <p:nvPr/>
        </p:nvPicPr>
        <p:blipFill>
          <a:blip r:embed="rId7"/>
          <a:stretch>
            <a:fillRect/>
          </a:stretch>
        </p:blipFill>
        <p:spPr>
          <a:xfrm>
            <a:off x="406774" y="4292891"/>
            <a:ext cx="7428379" cy="1960139"/>
          </a:xfrm>
          <a:prstGeom prst="rect">
            <a:avLst/>
          </a:prstGeom>
        </p:spPr>
      </p:pic>
      <p:pic>
        <p:nvPicPr>
          <p:cNvPr id="7" name="Content Placeholder 4" descr="A diagram of a quality control&#10;&#10;Description automatically generated">
            <a:extLst>
              <a:ext uri="{FF2B5EF4-FFF2-40B4-BE49-F238E27FC236}">
                <a16:creationId xmlns:a16="http://schemas.microsoft.com/office/drawing/2014/main" id="{4404713A-B7B0-CCD4-5FDD-D18DD0AA7843}"/>
              </a:ext>
            </a:extLst>
          </p:cNvPr>
          <p:cNvPicPr>
            <a:picLocks noChangeAspect="1"/>
          </p:cNvPicPr>
          <p:nvPr/>
        </p:nvPicPr>
        <p:blipFill>
          <a:blip r:embed="rId8"/>
          <a:stretch>
            <a:fillRect/>
          </a:stretch>
        </p:blipFill>
        <p:spPr>
          <a:xfrm>
            <a:off x="7047367" y="3743699"/>
            <a:ext cx="2837745" cy="1391255"/>
          </a:xfrm>
          <a:prstGeom prst="rect">
            <a:avLst/>
          </a:prstGeom>
        </p:spPr>
      </p:pic>
      <p:pic>
        <p:nvPicPr>
          <p:cNvPr id="8" name="Content Placeholder 4" descr="A graph of a number of data&#10;&#10;Description automatically generated with medium confidence">
            <a:extLst>
              <a:ext uri="{FF2B5EF4-FFF2-40B4-BE49-F238E27FC236}">
                <a16:creationId xmlns:a16="http://schemas.microsoft.com/office/drawing/2014/main" id="{404862CE-2E48-C1BB-C77F-6FDBED13D864}"/>
              </a:ext>
            </a:extLst>
          </p:cNvPr>
          <p:cNvPicPr>
            <a:picLocks noChangeAspect="1"/>
          </p:cNvPicPr>
          <p:nvPr/>
        </p:nvPicPr>
        <p:blipFill>
          <a:blip r:embed="rId9"/>
          <a:stretch>
            <a:fillRect/>
          </a:stretch>
        </p:blipFill>
        <p:spPr>
          <a:xfrm>
            <a:off x="8444753" y="5033983"/>
            <a:ext cx="3325883" cy="1520809"/>
          </a:xfrm>
          <a:prstGeom prst="rect">
            <a:avLst/>
          </a:prstGeom>
        </p:spPr>
      </p:pic>
      <p:sp>
        <p:nvSpPr>
          <p:cNvPr id="10" name="TextBox 9">
            <a:extLst>
              <a:ext uri="{FF2B5EF4-FFF2-40B4-BE49-F238E27FC236}">
                <a16:creationId xmlns:a16="http://schemas.microsoft.com/office/drawing/2014/main" id="{CC19240E-F8AF-9BDC-FCFC-FB9DEDCBDEAE}"/>
              </a:ext>
            </a:extLst>
          </p:cNvPr>
          <p:cNvSpPr txBox="1"/>
          <p:nvPr/>
        </p:nvSpPr>
        <p:spPr>
          <a:xfrm>
            <a:off x="339258" y="6321668"/>
            <a:ext cx="2700923" cy="261610"/>
          </a:xfrm>
          <a:prstGeom prst="rect">
            <a:avLst/>
          </a:prstGeom>
          <a:noFill/>
        </p:spPr>
        <p:txBody>
          <a:bodyPr wrap="square" rtlCol="0">
            <a:spAutoFit/>
          </a:bodyPr>
          <a:lstStyle/>
          <a:p>
            <a:r>
              <a:rPr lang="en-US" sz="1100" dirty="0" err="1"/>
              <a:t>combined_seurat</a:t>
            </a:r>
            <a:r>
              <a:rPr lang="en-US" sz="1100" dirty="0"/>
              <a:t>: [31053 x 2568]</a:t>
            </a:r>
          </a:p>
        </p:txBody>
      </p:sp>
    </p:spTree>
    <p:extLst>
      <p:ext uri="{BB962C8B-B14F-4D97-AF65-F5344CB8AC3E}">
        <p14:creationId xmlns:p14="http://schemas.microsoft.com/office/powerpoint/2010/main" val="137574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2340-0EFC-2D72-14E2-AAAC90718B38}"/>
              </a:ext>
            </a:extLst>
          </p:cNvPr>
          <p:cNvSpPr>
            <a:spLocks noGrp="1"/>
          </p:cNvSpPr>
          <p:nvPr>
            <p:ph type="title"/>
          </p:nvPr>
        </p:nvSpPr>
        <p:spPr>
          <a:xfrm>
            <a:off x="438150" y="231496"/>
            <a:ext cx="10515600" cy="1325563"/>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Normalizing data </a:t>
            </a:r>
          </a:p>
        </p:txBody>
      </p:sp>
      <p:pic>
        <p:nvPicPr>
          <p:cNvPr id="9" name="Content Placeholder 8">
            <a:extLst>
              <a:ext uri="{FF2B5EF4-FFF2-40B4-BE49-F238E27FC236}">
                <a16:creationId xmlns:a16="http://schemas.microsoft.com/office/drawing/2014/main" id="{0DC62AAA-E951-DFDA-665B-C112F83F8D26}"/>
              </a:ext>
            </a:extLst>
          </p:cNvPr>
          <p:cNvPicPr>
            <a:picLocks noGrp="1" noChangeAspect="1"/>
          </p:cNvPicPr>
          <p:nvPr>
            <p:ph idx="1"/>
          </p:nvPr>
        </p:nvPicPr>
        <p:blipFill>
          <a:blip r:embed="rId3"/>
          <a:stretch>
            <a:fillRect/>
          </a:stretch>
        </p:blipFill>
        <p:spPr>
          <a:xfrm>
            <a:off x="552450" y="1281017"/>
            <a:ext cx="10287000" cy="660400"/>
          </a:xfrm>
        </p:spPr>
      </p:pic>
      <p:sp>
        <p:nvSpPr>
          <p:cNvPr id="13" name="Title 1">
            <a:extLst>
              <a:ext uri="{FF2B5EF4-FFF2-40B4-BE49-F238E27FC236}">
                <a16:creationId xmlns:a16="http://schemas.microsoft.com/office/drawing/2014/main" id="{12108BB1-5E0B-20DC-1B87-24747DAECEB9}"/>
              </a:ext>
            </a:extLst>
          </p:cNvPr>
          <p:cNvSpPr txBox="1">
            <a:spLocks/>
          </p:cNvSpPr>
          <p:nvPr/>
        </p:nvSpPr>
        <p:spPr>
          <a:xfrm>
            <a:off x="438150" y="18923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ahoma" panose="020B0604030504040204" pitchFamily="34" charset="0"/>
                <a:ea typeface="Tahoma" panose="020B0604030504040204" pitchFamily="34" charset="0"/>
                <a:cs typeface="Tahoma" panose="020B0604030504040204" pitchFamily="34" charset="0"/>
              </a:rPr>
              <a:t>Principal component analysis (PCA)</a:t>
            </a:r>
          </a:p>
        </p:txBody>
      </p:sp>
      <p:pic>
        <p:nvPicPr>
          <p:cNvPr id="14" name="Picture 13">
            <a:extLst>
              <a:ext uri="{FF2B5EF4-FFF2-40B4-BE49-F238E27FC236}">
                <a16:creationId xmlns:a16="http://schemas.microsoft.com/office/drawing/2014/main" id="{F8EF7128-ECA9-CBB0-AB16-DBDB7E06AE4A}"/>
              </a:ext>
            </a:extLst>
          </p:cNvPr>
          <p:cNvPicPr>
            <a:picLocks noChangeAspect="1"/>
          </p:cNvPicPr>
          <p:nvPr/>
        </p:nvPicPr>
        <p:blipFill>
          <a:blip r:embed="rId4"/>
          <a:stretch>
            <a:fillRect/>
          </a:stretch>
        </p:blipFill>
        <p:spPr>
          <a:xfrm>
            <a:off x="438150" y="3429000"/>
            <a:ext cx="4410075" cy="2879638"/>
          </a:xfrm>
          <a:prstGeom prst="rect">
            <a:avLst/>
          </a:prstGeom>
        </p:spPr>
      </p:pic>
      <p:pic>
        <p:nvPicPr>
          <p:cNvPr id="15" name="Picture 14">
            <a:extLst>
              <a:ext uri="{FF2B5EF4-FFF2-40B4-BE49-F238E27FC236}">
                <a16:creationId xmlns:a16="http://schemas.microsoft.com/office/drawing/2014/main" id="{6956FC36-CC5A-CF4A-4219-FE694217202F}"/>
              </a:ext>
            </a:extLst>
          </p:cNvPr>
          <p:cNvPicPr>
            <a:picLocks noChangeAspect="1"/>
          </p:cNvPicPr>
          <p:nvPr/>
        </p:nvPicPr>
        <p:blipFill>
          <a:blip r:embed="rId5"/>
          <a:stretch>
            <a:fillRect/>
          </a:stretch>
        </p:blipFill>
        <p:spPr>
          <a:xfrm>
            <a:off x="5137150" y="3616864"/>
            <a:ext cx="3765550" cy="3009640"/>
          </a:xfrm>
          <a:prstGeom prst="rect">
            <a:avLst/>
          </a:prstGeom>
        </p:spPr>
      </p:pic>
      <p:pic>
        <p:nvPicPr>
          <p:cNvPr id="16" name="Content Placeholder 4">
            <a:extLst>
              <a:ext uri="{FF2B5EF4-FFF2-40B4-BE49-F238E27FC236}">
                <a16:creationId xmlns:a16="http://schemas.microsoft.com/office/drawing/2014/main" id="{A83C87D6-A31B-2161-CA48-F21690C2BBFD}"/>
              </a:ext>
            </a:extLst>
          </p:cNvPr>
          <p:cNvPicPr>
            <a:picLocks noChangeAspect="1"/>
          </p:cNvPicPr>
          <p:nvPr/>
        </p:nvPicPr>
        <p:blipFill>
          <a:blip r:embed="rId6"/>
          <a:stretch>
            <a:fillRect/>
          </a:stretch>
        </p:blipFill>
        <p:spPr>
          <a:xfrm>
            <a:off x="552450" y="2813955"/>
            <a:ext cx="9169400" cy="723900"/>
          </a:xfrm>
          <a:prstGeom prst="rect">
            <a:avLst/>
          </a:prstGeom>
        </p:spPr>
      </p:pic>
      <p:sp>
        <p:nvSpPr>
          <p:cNvPr id="18" name="TextBox 17">
            <a:extLst>
              <a:ext uri="{FF2B5EF4-FFF2-40B4-BE49-F238E27FC236}">
                <a16:creationId xmlns:a16="http://schemas.microsoft.com/office/drawing/2014/main" id="{045D18D9-97D3-3E5A-07AD-5B3D5213A9D4}"/>
              </a:ext>
            </a:extLst>
          </p:cNvPr>
          <p:cNvSpPr txBox="1"/>
          <p:nvPr/>
        </p:nvSpPr>
        <p:spPr>
          <a:xfrm>
            <a:off x="10032183" y="6552309"/>
            <a:ext cx="2700923" cy="261610"/>
          </a:xfrm>
          <a:prstGeom prst="rect">
            <a:avLst/>
          </a:prstGeom>
          <a:noFill/>
        </p:spPr>
        <p:txBody>
          <a:bodyPr wrap="square" rtlCol="0">
            <a:spAutoFit/>
          </a:bodyPr>
          <a:lstStyle/>
          <a:p>
            <a:r>
              <a:rPr lang="en-US" sz="1100" dirty="0" err="1"/>
              <a:t>combined_seurat</a:t>
            </a:r>
            <a:r>
              <a:rPr lang="en-US" sz="1100" dirty="0"/>
              <a:t>: [31053 x 2568]</a:t>
            </a:r>
          </a:p>
        </p:txBody>
      </p:sp>
      <p:sp>
        <p:nvSpPr>
          <p:cNvPr id="3" name="TextBox 2">
            <a:extLst>
              <a:ext uri="{FF2B5EF4-FFF2-40B4-BE49-F238E27FC236}">
                <a16:creationId xmlns:a16="http://schemas.microsoft.com/office/drawing/2014/main" id="{6D8D593D-135C-6D3C-AAFE-12E179A0E4E3}"/>
              </a:ext>
            </a:extLst>
          </p:cNvPr>
          <p:cNvSpPr txBox="1"/>
          <p:nvPr/>
        </p:nvSpPr>
        <p:spPr>
          <a:xfrm>
            <a:off x="200025" y="144463"/>
            <a:ext cx="2700338" cy="369332"/>
          </a:xfrm>
          <a:prstGeom prst="rect">
            <a:avLst/>
          </a:prstGeom>
          <a:noFill/>
        </p:spPr>
        <p:txBody>
          <a:bodyPr wrap="square" rtlCol="0">
            <a:spAutoFit/>
          </a:bodyPr>
          <a:lstStyle/>
          <a:p>
            <a:r>
              <a:rPr lang="en-US" sz="16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Results </a:t>
            </a:r>
            <a:r>
              <a:rPr lang="en-US" dirty="0">
                <a:solidFill>
                  <a:schemeClr val="bg1">
                    <a:lumMod val="65000"/>
                  </a:schemeClr>
                </a:solidFill>
              </a:rPr>
              <a:t> </a:t>
            </a:r>
          </a:p>
        </p:txBody>
      </p:sp>
    </p:spTree>
    <p:extLst>
      <p:ext uri="{BB962C8B-B14F-4D97-AF65-F5344CB8AC3E}">
        <p14:creationId xmlns:p14="http://schemas.microsoft.com/office/powerpoint/2010/main" val="511810863"/>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10219</TotalTime>
  <Words>3692</Words>
  <Application>Microsoft Macintosh PowerPoint</Application>
  <PresentationFormat>Widescreen</PresentationFormat>
  <Paragraphs>442</Paragraphs>
  <Slides>27</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Aptos</vt:lpstr>
      <vt:lpstr>Arial</vt:lpstr>
      <vt:lpstr>Calibri</vt:lpstr>
      <vt:lpstr>Calibri Light</vt:lpstr>
      <vt:lpstr>Courier New</vt:lpstr>
      <vt:lpstr>Lato</vt:lpstr>
      <vt:lpstr>Lato Extended</vt:lpstr>
      <vt:lpstr>Open Sans</vt:lpstr>
      <vt:lpstr>Tahoma</vt:lpstr>
      <vt:lpstr>Times New Roman</vt:lpstr>
      <vt:lpstr>TimesNewRomanPSMT</vt:lpstr>
      <vt:lpstr>Office 2013 - 2022 Theme</vt:lpstr>
      <vt:lpstr>        Exploring Microglial Heterogeneity: Transcriptomic Insights into Maternal Stress Responses </vt:lpstr>
      <vt:lpstr>Background information </vt:lpstr>
      <vt:lpstr>Rosin et al. (2021) </vt:lpstr>
      <vt:lpstr>Research question </vt:lpstr>
      <vt:lpstr>Methods overview </vt:lpstr>
      <vt:lpstr>Coding steps (major steps) </vt:lpstr>
      <vt:lpstr>Datasets</vt:lpstr>
      <vt:lpstr>Preparing data </vt:lpstr>
      <vt:lpstr>Normalizing data </vt:lpstr>
      <vt:lpstr>Clustering </vt:lpstr>
      <vt:lpstr>Dr. Rosin’s vs Krysia’s UMAP (merged) </vt:lpstr>
      <vt:lpstr>Dr. Rosin’s vs Krysia’s UMAP (integrated) </vt:lpstr>
      <vt:lpstr>Dr. Rosin’s vs Krysia’s UMAP (lower resolution) </vt:lpstr>
      <vt:lpstr>PowerPoint Presentation</vt:lpstr>
      <vt:lpstr>UMAP clusters</vt:lpstr>
      <vt:lpstr>Reclustered cluster 3</vt:lpstr>
      <vt:lpstr>Finding upregulated genes in cluster 3 </vt:lpstr>
      <vt:lpstr>Top 5 marker genes </vt:lpstr>
      <vt:lpstr>Pathway enrichment analysis (GO)</vt:lpstr>
      <vt:lpstr>Pathway enrichment analysis (KEGG)</vt:lpstr>
      <vt:lpstr>Cluster 3 by condition </vt:lpstr>
      <vt:lpstr>Outcomes  </vt:lpstr>
      <vt:lpstr>Next steps </vt:lpstr>
      <vt:lpstr>Alternatively…</vt:lpstr>
      <vt:lpstr>OSF page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krysia31@student.ubc.ca</dc:creator>
  <cp:lastModifiedBy>krysia31@student.ubc.ca</cp:lastModifiedBy>
  <cp:revision>19</cp:revision>
  <dcterms:created xsi:type="dcterms:W3CDTF">2024-10-29T22:02:12Z</dcterms:created>
  <dcterms:modified xsi:type="dcterms:W3CDTF">2024-12-06T16:35:29Z</dcterms:modified>
</cp:coreProperties>
</file>